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5"/>
  </p:notesMasterIdLst>
  <p:sldIdLst>
    <p:sldId id="285" r:id="rId3"/>
    <p:sldId id="286" r:id="rId4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71E"/>
    <a:srgbClr val="D57E09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34" autoAdjust="0"/>
    <p:restoredTop sz="94660"/>
  </p:normalViewPr>
  <p:slideViewPr>
    <p:cSldViewPr snapToObjects="1">
      <p:cViewPr varScale="1">
        <p:scale>
          <a:sx n="127" d="100"/>
          <a:sy n="127" d="100"/>
        </p:scale>
        <p:origin x="15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61056D8-F3A6-4C42-AB44-940D2AEEDAEB}" type="datetimeFigureOut">
              <a:rPr lang="de-DE" smtClean="0"/>
              <a:t>14.03.2025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217569B-DFD3-4336-901B-A73AF48B42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671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397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8101012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3876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8101012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5C4836-047C-4DF0-B6B7-4D00CFFD8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73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089025"/>
            <a:ext cx="3866860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089025"/>
            <a:ext cx="38671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64209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538979"/>
            <a:ext cx="386686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538979"/>
            <a:ext cx="386715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76CD0BE6-F59A-4F31-9D10-AECAE6D5E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853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>
          <p15:clr>
            <a:srgbClr val="FBAE40"/>
          </p15:clr>
        </p15:guide>
        <p15:guide id="2" pos="299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2516187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089025"/>
            <a:ext cx="25209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089025"/>
            <a:ext cx="2516188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6400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 userDrawn="1">
          <p15:clr>
            <a:srgbClr val="FBAE40"/>
          </p15:clr>
        </p15:guide>
        <p15:guide id="2" pos="3674" userDrawn="1">
          <p15:clr>
            <a:srgbClr val="FBAE40"/>
          </p15:clr>
        </p15:guide>
        <p15:guide id="3" pos="2086" userDrawn="1">
          <p15:clr>
            <a:srgbClr val="FBAE40"/>
          </p15:clr>
        </p15:guide>
        <p15:guide id="4" pos="38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2516187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538979"/>
            <a:ext cx="2520950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538979"/>
            <a:ext cx="2516188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83A848C3-17C1-4C05-92F4-86AA5A0103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2143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>
          <p15:clr>
            <a:srgbClr val="FBAE40"/>
          </p15:clr>
        </p15:guide>
        <p15:guide id="2" pos="3674">
          <p15:clr>
            <a:srgbClr val="FBAE40"/>
          </p15:clr>
        </p15:guide>
        <p15:guide id="3" pos="2086">
          <p15:clr>
            <a:srgbClr val="FBAE40"/>
          </p15:clr>
        </p15:guide>
        <p15:guide id="4" pos="38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EF847A-25E1-455E-B2D7-FA3B509341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86662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Leere Seite</a:t>
            </a:r>
          </a:p>
        </p:txBody>
      </p:sp>
    </p:spTree>
    <p:extLst>
      <p:ext uri="{BB962C8B-B14F-4D97-AF65-F5344CB8AC3E}">
        <p14:creationId xmlns:p14="http://schemas.microsoft.com/office/powerpoint/2010/main" val="62553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6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27" y="6395439"/>
            <a:ext cx="9366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7">
            <a:extLst>
              <a:ext uri="{FF2B5EF4-FFF2-40B4-BE49-F238E27FC236}">
                <a16:creationId xmlns:a16="http://schemas.microsoft.com/office/drawing/2014/main" id="{42C53F4E-F96A-4492-A6E1-747F610DB9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5753" y="6395439"/>
            <a:ext cx="5396262" cy="3627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Ernst Klett Verlag GmbH, Stuttgart 2025 | www.klett.de | Alle Rechte vorbehalten.	Text: Lisa Biller</a:t>
            </a:r>
          </a:p>
          <a:p>
            <a:pPr>
              <a:defRPr/>
            </a:pPr>
            <a:endParaRPr lang="de-DE" altLang="de-DE" sz="800" dirty="0">
              <a:solidFill>
                <a:srgbClr val="000000"/>
              </a:solidFill>
            </a:endParaRPr>
          </a:p>
          <a:p>
            <a:pPr>
              <a:defRPr/>
            </a:pPr>
            <a:endParaRPr lang="de-DE" altLang="de-DE" sz="800" dirty="0">
              <a:solidFill>
                <a:srgbClr val="000000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05F085-277D-45AC-8ECE-95639134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7" y="1089275"/>
            <a:ext cx="8099425" cy="5128963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vert="horz" lIns="90000" tIns="46800" rIns="90000" bIns="4680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8E8AA701-41B4-4B79-86C6-27896195F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6" name="Textfeld 7">
            <a:extLst>
              <a:ext uri="{FF2B5EF4-FFF2-40B4-BE49-F238E27FC236}">
                <a16:creationId xmlns:a16="http://schemas.microsoft.com/office/drawing/2014/main" id="{2A21A689-8605-10AA-86BD-EE626F7BBB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62001" y="6395438"/>
            <a:ext cx="2880031" cy="4250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de-DE" altLang="de-DE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6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5" r:id="rId3"/>
    <p:sldLayoutId id="2147483658" r:id="rId4"/>
    <p:sldLayoutId id="2147483656" r:id="rId5"/>
    <p:sldLayoutId id="2147483659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80975" algn="l" defTabSz="914400" rtl="0" eaLnBrk="1" latinLnBrk="0" hangingPunct="1">
        <a:lnSpc>
          <a:spcPct val="110000"/>
        </a:lnSpc>
        <a:spcBef>
          <a:spcPts val="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9" userDrawn="1">
          <p15:clr>
            <a:srgbClr val="F26B43"/>
          </p15:clr>
        </p15:guide>
        <p15:guide id="3" pos="5431" userDrawn="1">
          <p15:clr>
            <a:srgbClr val="F26B43"/>
          </p15:clr>
        </p15:guide>
        <p15:guide id="4" orient="horz" pos="346" userDrawn="1">
          <p15:clr>
            <a:srgbClr val="F26B43"/>
          </p15:clr>
        </p15:guide>
        <p15:guide id="5" orient="horz" pos="3917" userDrawn="1">
          <p15:clr>
            <a:srgbClr val="F26B43"/>
          </p15:clr>
        </p15:guide>
        <p15:guide id="6" orient="horz" pos="68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77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44375FF-B6DA-F243-B7BD-661EA6E08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720000"/>
          </a:xfrm>
          <a:solidFill>
            <a:srgbClr val="C0571E"/>
          </a:solidFill>
        </p:spPr>
        <p:txBody>
          <a:bodyPr/>
          <a:lstStyle/>
          <a:p>
            <a:pPr algn="l"/>
            <a:r>
              <a:rPr lang="de-DE" sz="2500" dirty="0">
                <a:solidFill>
                  <a:schemeClr val="bg1"/>
                </a:solidFill>
              </a:rPr>
              <a:t>Gesetze für Kinder und Jugendliche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BE82FA43-DB84-BFE0-D7AB-948641D0B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161774"/>
              </p:ext>
            </p:extLst>
          </p:nvPr>
        </p:nvGraphicFramePr>
        <p:xfrm>
          <a:off x="518823" y="1358977"/>
          <a:ext cx="8096535" cy="47133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691">
                  <a:extLst>
                    <a:ext uri="{9D8B030D-6E8A-4147-A177-3AD203B41FA5}">
                      <a16:colId xmlns:a16="http://schemas.microsoft.com/office/drawing/2014/main" val="2738703965"/>
                    </a:ext>
                  </a:extLst>
                </a:gridCol>
                <a:gridCol w="1350015">
                  <a:extLst>
                    <a:ext uri="{9D8B030D-6E8A-4147-A177-3AD203B41FA5}">
                      <a16:colId xmlns:a16="http://schemas.microsoft.com/office/drawing/2014/main" val="924374205"/>
                    </a:ext>
                  </a:extLst>
                </a:gridCol>
                <a:gridCol w="4586829">
                  <a:extLst>
                    <a:ext uri="{9D8B030D-6E8A-4147-A177-3AD203B41FA5}">
                      <a16:colId xmlns:a16="http://schemas.microsoft.com/office/drawing/2014/main" val="1745588816"/>
                    </a:ext>
                  </a:extLst>
                </a:gridCol>
              </a:tblGrid>
              <a:tr h="428339">
                <a:tc gridSpan="3"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Wichtige Gesetze für Kinder und Jugendliche in Deutschland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46380"/>
                  </a:ext>
                </a:extLst>
              </a:tr>
              <a:tr h="383549"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solidFill>
                            <a:srgbClr val="C0571E"/>
                          </a:solidFill>
                        </a:rPr>
                        <a:t>Name des Gesetzes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solidFill>
                            <a:srgbClr val="C0571E"/>
                          </a:solidFill>
                        </a:rPr>
                        <a:t>Abkürzung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solidFill>
                            <a:srgbClr val="C0571E"/>
                          </a:solidFill>
                        </a:rPr>
                        <a:t>Themen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84900"/>
                  </a:ext>
                </a:extLst>
              </a:tr>
              <a:tr h="516245">
                <a:tc>
                  <a:txBody>
                    <a:bodyPr/>
                    <a:lstStyle/>
                    <a:p>
                      <a:r>
                        <a:rPr lang="de-DE" sz="1400" dirty="0"/>
                        <a:t>Grundgesetz (Verfassung)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400" dirty="0"/>
                        <a:t>Enthält die wichtigsten Grundsätze und Regeln, die für alle Menschen in Deutschland gelten. 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sz="14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400" i="1" u="sng" dirty="0"/>
                        <a:t>Beispiele</a:t>
                      </a:r>
                      <a:r>
                        <a:rPr lang="de-DE" sz="1400" dirty="0"/>
                        <a:t>: Gleichheit aller Menschen vor dem Gesetz, Schutz der Ehe und Familie, Recht und Pflicht der Eltern zur Pflege und Erziehung der Kinder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407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Bürgerliches Gesetzbuch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BGB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400" dirty="0"/>
                        <a:t>Regelt die Rechte und Pflichten zwischen allen Bürgerinnen und Bürgern (Privatpersonen).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4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400" i="1" u="sng" dirty="0"/>
                        <a:t>Beispiele</a:t>
                      </a:r>
                      <a:r>
                        <a:rPr lang="de-DE" sz="1400" dirty="0"/>
                        <a:t>: Verwandtschaftsstreitigkeiten, elterliche Sorgepflicht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946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Sozialgesetzbuch VIII / Kinder- und Jugendhilfegesetz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KJHG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400" dirty="0"/>
                        <a:t>Regelt die Bedingungen und Möglichkeiten, wie, wann und wo man als Kind, Jugendliche/Jugendlicher oder Familie Unterstützung bekommt.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sz="14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400" b="0" i="1" u="sng" dirty="0"/>
                        <a:t>Beispiele</a:t>
                      </a:r>
                      <a:r>
                        <a:rPr lang="de-DE" sz="1400" dirty="0"/>
                        <a:t>: Förderung von Freizeitgestaltung, Aufgaben eines Jugendamtes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385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361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7DA7FD87-AAF4-7230-F1AF-5E68FEFE1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137149"/>
              </p:ext>
            </p:extLst>
          </p:nvPr>
        </p:nvGraphicFramePr>
        <p:xfrm>
          <a:off x="523732" y="1538979"/>
          <a:ext cx="8096535" cy="43086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691">
                  <a:extLst>
                    <a:ext uri="{9D8B030D-6E8A-4147-A177-3AD203B41FA5}">
                      <a16:colId xmlns:a16="http://schemas.microsoft.com/office/drawing/2014/main" val="226161363"/>
                    </a:ext>
                  </a:extLst>
                </a:gridCol>
                <a:gridCol w="1350015">
                  <a:extLst>
                    <a:ext uri="{9D8B030D-6E8A-4147-A177-3AD203B41FA5}">
                      <a16:colId xmlns:a16="http://schemas.microsoft.com/office/drawing/2014/main" val="4204205520"/>
                    </a:ext>
                  </a:extLst>
                </a:gridCol>
                <a:gridCol w="4586829">
                  <a:extLst>
                    <a:ext uri="{9D8B030D-6E8A-4147-A177-3AD203B41FA5}">
                      <a16:colId xmlns:a16="http://schemas.microsoft.com/office/drawing/2014/main" val="1393727859"/>
                    </a:ext>
                  </a:extLst>
                </a:gridCol>
              </a:tblGrid>
              <a:tr h="407225">
                <a:tc>
                  <a:txBody>
                    <a:bodyPr/>
                    <a:lstStyle/>
                    <a:p>
                      <a:pPr algn="ctr"/>
                      <a:r>
                        <a:rPr lang="de-DE" sz="1400" b="1" kern="1200" dirty="0">
                          <a:solidFill>
                            <a:srgbClr val="C0571E"/>
                          </a:solidFill>
                          <a:latin typeface="+mn-lt"/>
                          <a:ea typeface="+mn-ea"/>
                          <a:cs typeface="+mn-cs"/>
                        </a:rPr>
                        <a:t>Name des Gesetzes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kern="1200" dirty="0">
                          <a:solidFill>
                            <a:srgbClr val="C0571E"/>
                          </a:solidFill>
                          <a:latin typeface="+mn-lt"/>
                          <a:ea typeface="+mn-ea"/>
                          <a:cs typeface="+mn-cs"/>
                        </a:rPr>
                        <a:t>Abkürzung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kern="1200" dirty="0">
                          <a:solidFill>
                            <a:srgbClr val="C0571E"/>
                          </a:solidFill>
                          <a:latin typeface="+mn-lt"/>
                          <a:ea typeface="+mn-ea"/>
                          <a:cs typeface="+mn-cs"/>
                        </a:rPr>
                        <a:t>Themen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369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Jugendschutzgesetz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JuSchG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Regelt den Schutz von Kindern und Jugendlichen in der Öffentlichkeit und im Bereich der Medien.</a:t>
                      </a:r>
                    </a:p>
                    <a:p>
                      <a:endParaRPr lang="de-DE" sz="1400" dirty="0"/>
                    </a:p>
                    <a:p>
                      <a:r>
                        <a:rPr lang="de-DE" sz="1400" i="1" u="sng" dirty="0"/>
                        <a:t>Beispiele</a:t>
                      </a:r>
                      <a:r>
                        <a:rPr lang="de-DE" sz="1400" dirty="0"/>
                        <a:t>: ab welchem Alter man eine Veranstaltung allein besuchen darf, Regeln rund um das Internet/ Fernsehen/Film, Verkaufsregeln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040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Kinderarbeitsschutz-verordnung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KindArbSchV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Regelt, ab welchem Alter Kinder und Jugendliche arbeiten dürfen und welche Arbeiten sie dann ausführen dürfen.</a:t>
                      </a:r>
                    </a:p>
                    <a:p>
                      <a:endParaRPr lang="de-DE" sz="1400" dirty="0"/>
                    </a:p>
                    <a:p>
                      <a:r>
                        <a:rPr lang="de-DE" sz="1400" i="1" u="sng" dirty="0"/>
                        <a:t>Beispiele</a:t>
                      </a:r>
                      <a:r>
                        <a:rPr lang="de-DE" sz="1400" dirty="0"/>
                        <a:t>: ab 13 Jahren sind leichte Arbeiten wie Babysitting erlaubt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98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Jugendarbeitsschutz-gesetz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/>
                        <a:t>JuArbSchG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Schützt Jugendliche vor Überlastung und Gefahren bei der Arbeit.</a:t>
                      </a:r>
                    </a:p>
                    <a:p>
                      <a:endParaRPr lang="de-DE" sz="1400" dirty="0"/>
                    </a:p>
                    <a:p>
                      <a:r>
                        <a:rPr lang="de-DE" sz="1400" i="1" u="sng" dirty="0"/>
                        <a:t>Beispiele</a:t>
                      </a:r>
                      <a:r>
                        <a:rPr lang="de-DE" sz="1400" dirty="0"/>
                        <a:t>: vorgeschriebene regelmäßige Ruhepausen, Arbeitsverbot am Samstag und Sonntag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728265"/>
                  </a:ext>
                </a:extLst>
              </a:tr>
            </a:tbl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7CD1AE13-E767-14EC-0F09-7624CE149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720000"/>
          </a:xfrm>
          <a:solidFill>
            <a:srgbClr val="C0571E"/>
          </a:solidFill>
        </p:spPr>
        <p:txBody>
          <a:bodyPr/>
          <a:lstStyle/>
          <a:p>
            <a:pPr algn="l"/>
            <a:r>
              <a:rPr lang="de-DE" sz="2500" dirty="0">
                <a:solidFill>
                  <a:schemeClr val="bg1"/>
                </a:solidFill>
              </a:rPr>
              <a:t>Gesetze für Kinder und Jugendliche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54652"/>
      </p:ext>
    </p:extLst>
  </p:cSld>
  <p:clrMapOvr>
    <a:masterClrMapping/>
  </p:clrMapOvr>
</p:sld>
</file>

<file path=ppt/theme/theme1.xml><?xml version="1.0" encoding="utf-8"?>
<a:theme xmlns:a="http://schemas.openxmlformats.org/drawingml/2006/main" name="Klett_Tafelbilder_Inhalt">
  <a:themeElements>
    <a:clrScheme name="Benutzerdefiniert 2">
      <a:dk1>
        <a:sysClr val="windowText" lastClr="000000"/>
      </a:dk1>
      <a:lt1>
        <a:sysClr val="window" lastClr="FFFFFF"/>
      </a:lt1>
      <a:dk2>
        <a:srgbClr val="77ABDD"/>
      </a:dk2>
      <a:lt2>
        <a:srgbClr val="5F5F5F"/>
      </a:lt2>
      <a:accent1>
        <a:srgbClr val="63C3D1"/>
      </a:accent1>
      <a:accent2>
        <a:srgbClr val="79C299"/>
      </a:accent2>
      <a:accent3>
        <a:srgbClr val="ACCF79"/>
      </a:accent3>
      <a:accent4>
        <a:srgbClr val="ECE768"/>
      </a:accent4>
      <a:accent5>
        <a:srgbClr val="F8AE4C"/>
      </a:accent5>
      <a:accent6>
        <a:srgbClr val="EE717F"/>
      </a:accent6>
      <a:hlink>
        <a:srgbClr val="0563C1"/>
      </a:hlink>
      <a:folHlink>
        <a:srgbClr val="954F72"/>
      </a:folHlink>
    </a:clrScheme>
    <a:fontScheme name="Kle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2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solidFill>
            <a:schemeClr val="bg2"/>
          </a:solidFill>
        </a:ln>
      </a:spPr>
      <a:bodyPr wrap="square" lIns="90000" tIns="46800" rIns="90000" bIns="46800" rtlCol="0">
        <a:noAutofit/>
      </a:bodyPr>
      <a:lstStyle>
        <a:defPPr marL="179388" indent="-179388" algn="l"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afelbilder_Klett_Vorlage_2021-10-12.potx" id="{07630FB8-37CC-4B1A-A69E-60ED5211D45D}" vid="{FF1E3251-A210-4127-81D8-168C57D83F2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231</Words>
  <Application>Microsoft Office PowerPoint</Application>
  <PresentationFormat>Bildschirmpräsentation (4:3)</PresentationFormat>
  <Paragraphs>39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Symbol</vt:lpstr>
      <vt:lpstr>Klett_Tafelbilder_Inhalt</vt:lpstr>
      <vt:lpstr>Benutzerdefiniertes Design</vt:lpstr>
      <vt:lpstr>Gesetze für Kinder und Jugendliche </vt:lpstr>
      <vt:lpstr>Gesetze für Kinder und Jugendliche</vt:lpstr>
    </vt:vector>
  </TitlesOfParts>
  <Company>Ernst Klett Verlag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Ernst Klett Verlag GmbH</dc:creator>
  <cp:lastModifiedBy>Verena Schampaul</cp:lastModifiedBy>
  <cp:revision>233</cp:revision>
  <cp:lastPrinted>2021-09-13T08:50:51Z</cp:lastPrinted>
  <dcterms:created xsi:type="dcterms:W3CDTF">2021-09-02T06:35:54Z</dcterms:created>
  <dcterms:modified xsi:type="dcterms:W3CDTF">2025-03-14T13:06:29Z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ViewSlideMasterView" visible="true"/>
        <mso:control idQ="mso:GuidesShowHide" visible="true"/>
        <mso:control idQ="mso:ViewGridlinesPowerPoint" visible="true"/>
        <mso:control idQ="mso:ViewRulerPowerPoint" visible="true"/>
      </mso:documentControls>
    </mso:qat>
  </mso:ribbon>
</mso:customUI>
</file>