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98" r:id="rId3"/>
    <p:sldId id="301" r:id="rId4"/>
    <p:sldId id="26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97"/>
    <p:restoredTop sz="94537"/>
  </p:normalViewPr>
  <p:slideViewPr>
    <p:cSldViewPr snapToGrid="0" snapToObjects="1">
      <p:cViewPr varScale="1">
        <p:scale>
          <a:sx n="150" d="100"/>
          <a:sy n="150" d="100"/>
        </p:scale>
        <p:origin x="24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5FAB1-4FBE-B74E-9F60-DE3B614CA99E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C49B3-DCE9-2743-8E8D-3853A94427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19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C49B3-DCE9-2743-8E8D-3853A944279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817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C49B3-DCE9-2743-8E8D-3853A944279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805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C49B3-DCE9-2743-8E8D-3853A944279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17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0FD92-7B8E-4C32-8874-915FF8160A3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r>
              <a:rPr lang="de-DE"/>
              <a:t>© Ernst Klett Verlag GmbH, Stuttgart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7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AC47F-36D6-48C2-A81E-82A38AF1F363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FECB3-03E5-4AD3-8A4A-B2B1E0C3131A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5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EC32-9B6C-43A3-9D45-D38905EB469E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3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5B3C-DEF8-4B51-8D6C-D9C4448EE93E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7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64D44-30F5-41CE-9DC4-79E0D87D640E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97273E17-8619-4BF3-B06D-3C3123621A6E}" type="datetime1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r>
              <a:rPr lang="de-DE"/>
              <a:t>© Ernst Klett Verlag GmbH, Stuttgart 2024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5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432F0-C020-47DB-8041-D339F90DA371}" type="datetime1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0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40D6-9CF3-4293-BCA2-B9801A4ABC66}" type="datetime1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44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8CA4-3843-4552-A940-3E93D6DAF927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2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3A77-F7A5-4B7F-84B7-6D71D993DE20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2024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4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742F0-F3B2-481C-87CB-33BB7273C176}" type="datetime1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Ernst Klett Verlag GmbH, Stuttgart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BF4BDF-C43E-4AD4-B812-CD822A58A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5104B33-C1B7-49E9-A8D4-AED32DA9B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6D1F5F1-12D7-4519-8D3E-D2CF85528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9D8EC52-C452-4454-A91B-A19D1D5A8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AE9A6D6-4FFD-4143-B0EC-05211F7A71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9824BC4-94BC-40AA-B7FF-11CB38C6F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0369AD-B896-4CC9-AA9E-CA61F5B87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E647EBC-2CEC-4660-8D08-22F5AD064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EF3CE81-B9B7-46B0-8E5A-65460C0F7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514ED9C-D145-473F-BB91-C9A43B108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D086895-0270-447A-9B1B-A40D270C9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55082E4-F159-4A22-AE61-3A0C94A2E5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AA7C90D-29BE-48E0-88AF-3EC123A54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A158CCA-0E9E-4752-A98A-82BD1D307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669DE5F-529F-46B6-9D58-7E5A84024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392097-6E03-4179-9EF8-44ADBA733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777B745-0324-4A98-AAE5-AA1764865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3EAC628-41AA-4478-9CE6-893440E4A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B74D1B5-16CB-41FF-9BE9-49F69B77F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93CD1D1-5195-4559-8326-995B654F9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06A9264-31DD-4A7D-8BBB-B06D9A5C8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9BC140B-45E1-40ED-9492-BB8888FBF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3C6A33C-42C9-4673-9F6B-63C78D72C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298026-BFEC-467A-B8B0-99B29E231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856CF30-C899-4722-98E6-1933ACCD7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814CDCF-976B-4558-BD71-1A71045FF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12AB455-3D6D-43F1-83D4-9EFBE0C0C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E8E6B21-A25D-4DC2-9F4D-C877A5879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2DB934B-67A5-478D-A05E-6548A15A6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829ACD0-CEFF-4798-98E0-6DDE495C4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D75DD7F-48D4-447E-A01F-2ED5F5E75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4EA65D4-5E70-42D9-821D-BE65F2965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579B2BF2-EECE-4832-BA56-FAD5C5EAA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1" y="97989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35E30F-E2CF-4CB3-EF1C-F57EA4F9C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6374807" cy="2176541"/>
          </a:xfrm>
        </p:spPr>
        <p:txBody>
          <a:bodyPr anchor="t"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Weltmeere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5605E1-2839-6AA4-6F88-EA9C6235CF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36" r="2" b="25010"/>
          <a:stretch/>
        </p:blipFill>
        <p:spPr>
          <a:xfrm>
            <a:off x="-32087" y="228212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8BE3683-C9AC-5E14-ED30-95CAE3AF7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851638"/>
              </p:ext>
            </p:extLst>
          </p:nvPr>
        </p:nvGraphicFramePr>
        <p:xfrm>
          <a:off x="172867" y="6269156"/>
          <a:ext cx="6981824" cy="431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8095">
                  <a:extLst>
                    <a:ext uri="{9D8B030D-6E8A-4147-A177-3AD203B41FA5}">
                      <a16:colId xmlns:a16="http://schemas.microsoft.com/office/drawing/2014/main" val="1004494309"/>
                    </a:ext>
                  </a:extLst>
                </a:gridCol>
                <a:gridCol w="2237900">
                  <a:extLst>
                    <a:ext uri="{9D8B030D-6E8A-4147-A177-3AD203B41FA5}">
                      <a16:colId xmlns:a16="http://schemas.microsoft.com/office/drawing/2014/main" val="3399109797"/>
                    </a:ext>
                  </a:extLst>
                </a:gridCol>
                <a:gridCol w="3680158">
                  <a:extLst>
                    <a:ext uri="{9D8B030D-6E8A-4147-A177-3AD203B41FA5}">
                      <a16:colId xmlns:a16="http://schemas.microsoft.com/office/drawing/2014/main" val="4091377127"/>
                    </a:ext>
                  </a:extLst>
                </a:gridCol>
                <a:gridCol w="515671">
                  <a:extLst>
                    <a:ext uri="{9D8B030D-6E8A-4147-A177-3AD203B41FA5}">
                      <a16:colId xmlns:a16="http://schemas.microsoft.com/office/drawing/2014/main" val="239170785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R="71755" algn="just">
                        <a:lnSpc>
                          <a:spcPct val="107000"/>
                        </a:lnSpc>
                        <a:tabLst>
                          <a:tab pos="215900" algn="l"/>
                          <a:tab pos="377825" algn="l"/>
                          <a:tab pos="540385" algn="l"/>
                        </a:tabLst>
                      </a:pP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© Ernst Klett Verlag GmbH, Stuttgart 2024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Programmbereich Gesellschaftswissenschaften | www.klett.de | 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Alle Rechte vorbehalten. Von dieser Druckvorlage ist die Vervielfältigung für den eigenen Unterrichtsgebrauch gestattet. Die Kopiergebühren sind abgegolten.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3619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Idee, Gestaltung und grafische Umsetzung: Tabea Borchers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effectLst/>
                        </a:rPr>
                        <a:t>1</a:t>
                      </a: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6667"/>
                  </a:ext>
                </a:extLst>
              </a:tr>
            </a:tbl>
          </a:graphicData>
        </a:graphic>
      </p:graphicFrame>
      <p:pic>
        <p:nvPicPr>
          <p:cNvPr id="1025" name="Grafik 3">
            <a:extLst>
              <a:ext uri="{FF2B5EF4-FFF2-40B4-BE49-F238E27FC236}">
                <a16:creationId xmlns:a16="http://schemas.microsoft.com/office/drawing/2014/main" id="{EAD0D47A-EF2A-F08F-9B4B-49BFA49036D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6" y="6296188"/>
            <a:ext cx="4667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15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DD5B1FFE-F94F-4D15-8DF0-16558755F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7" y="2882524"/>
            <a:ext cx="12184765" cy="3975477"/>
          </a:xfrm>
          <a:custGeom>
            <a:avLst/>
            <a:gdLst>
              <a:gd name="connsiteX0" fmla="*/ 8942254 w 12188952"/>
              <a:gd name="connsiteY0" fmla="*/ 34 h 3975477"/>
              <a:gd name="connsiteX1" fmla="*/ 11642906 w 12188952"/>
              <a:gd name="connsiteY1" fmla="*/ 225257 h 3975477"/>
              <a:gd name="connsiteX2" fmla="*/ 12188952 w 12188952"/>
              <a:gd name="connsiteY2" fmla="*/ 311174 h 3975477"/>
              <a:gd name="connsiteX3" fmla="*/ 12188952 w 12188952"/>
              <a:gd name="connsiteY3" fmla="*/ 3975477 h 3975477"/>
              <a:gd name="connsiteX4" fmla="*/ 0 w 12188952"/>
              <a:gd name="connsiteY4" fmla="*/ 3975477 h 3975477"/>
              <a:gd name="connsiteX5" fmla="*/ 0 w 12188952"/>
              <a:gd name="connsiteY5" fmla="*/ 1085061 h 3975477"/>
              <a:gd name="connsiteX6" fmla="*/ 552141 w 12188952"/>
              <a:gd name="connsiteY6" fmla="*/ 1079980 h 3975477"/>
              <a:gd name="connsiteX7" fmla="*/ 8942254 w 12188952"/>
              <a:gd name="connsiteY7" fmla="*/ 34 h 397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975477">
                <a:moveTo>
                  <a:pt x="8942254" y="34"/>
                </a:moveTo>
                <a:cubicBezTo>
                  <a:pt x="9695041" y="1709"/>
                  <a:pt x="10568453" y="66687"/>
                  <a:pt x="11642906" y="225257"/>
                </a:cubicBezTo>
                <a:lnTo>
                  <a:pt x="12188952" y="311174"/>
                </a:lnTo>
                <a:lnTo>
                  <a:pt x="12188952" y="3975477"/>
                </a:lnTo>
                <a:lnTo>
                  <a:pt x="0" y="3975477"/>
                </a:lnTo>
                <a:lnTo>
                  <a:pt x="0" y="1085061"/>
                </a:lnTo>
                <a:lnTo>
                  <a:pt x="552141" y="1079980"/>
                </a:lnTo>
                <a:cubicBezTo>
                  <a:pt x="4849952" y="999477"/>
                  <a:pt x="5931106" y="-6667"/>
                  <a:pt x="8942254" y="34"/>
                </a:cubicBezTo>
                <a:close/>
              </a:path>
            </a:pathLst>
          </a:custGeom>
          <a:solidFill>
            <a:srgbClr val="BCBCB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0BEF124-51AA-4E93-80BE-A505FBC28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CB7DD01-D102-4059-975F-43EA17EA7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16AEE61-7763-4FB1-89B5-4F4123BD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2D4A1CE-5EA9-4431-97BD-8E5EFE35C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460321E-C47F-4254-A5FA-5B18275B9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CF662BA-073B-4181-B753-3DF150673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C88FF9D-10D3-4F7A-88F0-A0EBC4D65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B83311-827D-41DD-8C78-21861CADC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E90578F-08F9-48C0-A14B-8923BDA7F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433AFD6-92B4-4FB6-8E60-0B0580A90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E5E0FE3-B1C9-4160-8057-4F5E202E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F6BB25E-C93A-42B8-8ED5-34D62AA1A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FF65E0B-172C-40E5-AB66-9D718D106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57D8268-8D36-41F5-B241-4241FE75E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2AE423C-9EAE-48FE-ADCF-AA73C39A8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BBE40C1-0417-4B5B-85C9-D19D1CBFD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6C34153-C20D-4CA5-B2D8-6E5C24A54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135268F-E9A8-4F13-AFA5-585BEB1E8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025137B-59DF-4721-B5C1-A3721B9EC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C2B378-8386-4C68-9CB0-F7AC9FEB2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4C46AE-10D8-45E0-B366-AF049B00C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8CF94F5-A88C-47C6-8EEA-4C1883EB5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229AFF5-5E80-4E8B-9D3D-7C8C04251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590CE47-4B25-4EAA-8807-0B66F9237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3CCCCAB-336C-4623-AB5A-2BB6CA03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DDE4FD0-E730-462D-8BA4-3D1344AF4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15376A8-0B14-49FC-B291-D621A8C2A9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2AEA86C-BCE4-4BE9-950D-56709D2B9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F26C89A-6CC8-4CC6-94B3-6D93AD7BA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5D401C0-FFAB-49F4-A40B-4FC31739E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F2C728A-51E5-4299-958B-7BA11BBA3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F2402A0-30A8-439F-9E1F-2BECA15D7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E501193-819C-980E-1172-F0E2EB553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706777"/>
            <a:ext cx="10349809" cy="21793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Planen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entscheiden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Meeresnutzung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skonflikte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9" name="Right Triangle 78">
            <a:extLst>
              <a:ext uri="{FF2B5EF4-FFF2-40B4-BE49-F238E27FC236}">
                <a16:creationId xmlns:a16="http://schemas.microsoft.com/office/drawing/2014/main" id="{592AC99E-ADE8-429A-A4E4-4C1BCA76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5" y="988448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ECF9F44-C510-938F-6041-F36F27DB1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064127"/>
              </p:ext>
            </p:extLst>
          </p:nvPr>
        </p:nvGraphicFramePr>
        <p:xfrm>
          <a:off x="172867" y="6269156"/>
          <a:ext cx="6981824" cy="431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8095">
                  <a:extLst>
                    <a:ext uri="{9D8B030D-6E8A-4147-A177-3AD203B41FA5}">
                      <a16:colId xmlns:a16="http://schemas.microsoft.com/office/drawing/2014/main" val="1004494309"/>
                    </a:ext>
                  </a:extLst>
                </a:gridCol>
                <a:gridCol w="2237900">
                  <a:extLst>
                    <a:ext uri="{9D8B030D-6E8A-4147-A177-3AD203B41FA5}">
                      <a16:colId xmlns:a16="http://schemas.microsoft.com/office/drawing/2014/main" val="3399109797"/>
                    </a:ext>
                  </a:extLst>
                </a:gridCol>
                <a:gridCol w="3680158">
                  <a:extLst>
                    <a:ext uri="{9D8B030D-6E8A-4147-A177-3AD203B41FA5}">
                      <a16:colId xmlns:a16="http://schemas.microsoft.com/office/drawing/2014/main" val="4091377127"/>
                    </a:ext>
                  </a:extLst>
                </a:gridCol>
                <a:gridCol w="515671">
                  <a:extLst>
                    <a:ext uri="{9D8B030D-6E8A-4147-A177-3AD203B41FA5}">
                      <a16:colId xmlns:a16="http://schemas.microsoft.com/office/drawing/2014/main" val="239170785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R="71755" algn="just">
                        <a:lnSpc>
                          <a:spcPct val="107000"/>
                        </a:lnSpc>
                        <a:tabLst>
                          <a:tab pos="215900" algn="l"/>
                          <a:tab pos="377825" algn="l"/>
                          <a:tab pos="540385" algn="l"/>
                        </a:tabLst>
                      </a:pP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© Ernst Klett Verlag GmbH, Stuttgart 2024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Programmbereich Gesellschaftswissenschaften | www.klett.de | 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Alle Rechte vorbehalten. Von dieser Druckvorlage ist die Vervielfältigung für den eigenen Unterrichtsgebrauch gestattet. Die Kopiergebühren sind abgegolten.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3619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Idee, Gestaltung und grafische Umsetzung: Tabea Borchers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effectLst/>
                        </a:rPr>
                        <a:t>1</a:t>
                      </a: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6667"/>
                  </a:ext>
                </a:extLst>
              </a:tr>
            </a:tbl>
          </a:graphicData>
        </a:graphic>
      </p:graphicFrame>
      <p:pic>
        <p:nvPicPr>
          <p:cNvPr id="5" name="Grafik 3">
            <a:extLst>
              <a:ext uri="{FF2B5EF4-FFF2-40B4-BE49-F238E27FC236}">
                <a16:creationId xmlns:a16="http://schemas.microsoft.com/office/drawing/2014/main" id="{7F1214B6-4298-18EB-BC8D-FB2C32E4651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6" y="6296188"/>
            <a:ext cx="4667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4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CC23432-9FD6-0059-CCBB-7BCC34707331}"/>
              </a:ext>
            </a:extLst>
          </p:cNvPr>
          <p:cNvGrpSpPr/>
          <p:nvPr/>
        </p:nvGrpSpPr>
        <p:grpSpPr>
          <a:xfrm>
            <a:off x="531139" y="695637"/>
            <a:ext cx="10913109" cy="5883853"/>
            <a:chOff x="531139" y="695637"/>
            <a:chExt cx="10913109" cy="5883853"/>
          </a:xfrm>
        </p:grpSpPr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21304E5D-4EAC-11A8-9451-6355F506E7DD}"/>
                </a:ext>
              </a:extLst>
            </p:cNvPr>
            <p:cNvGrpSpPr/>
            <p:nvPr/>
          </p:nvGrpSpPr>
          <p:grpSpPr>
            <a:xfrm>
              <a:off x="531139" y="695637"/>
              <a:ext cx="10913109" cy="4905064"/>
              <a:chOff x="531139" y="1325029"/>
              <a:chExt cx="10913109" cy="4905064"/>
            </a:xfrm>
          </p:grpSpPr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C81E5489-F957-10EA-0901-2930D281A6CC}"/>
                  </a:ext>
                </a:extLst>
              </p:cNvPr>
              <p:cNvGrpSpPr/>
              <p:nvPr/>
            </p:nvGrpSpPr>
            <p:grpSpPr>
              <a:xfrm>
                <a:off x="531139" y="1325029"/>
                <a:ext cx="10913109" cy="4905064"/>
                <a:chOff x="531139" y="1325029"/>
                <a:chExt cx="10913109" cy="4905064"/>
              </a:xfrm>
            </p:grpSpPr>
            <p:grpSp>
              <p:nvGrpSpPr>
                <p:cNvPr id="31" name="Gruppieren 30">
                  <a:extLst>
                    <a:ext uri="{FF2B5EF4-FFF2-40B4-BE49-F238E27FC236}">
                      <a16:creationId xmlns:a16="http://schemas.microsoft.com/office/drawing/2014/main" id="{A7A87DC5-3780-D6E1-5DD2-25BEB59A4327}"/>
                    </a:ext>
                  </a:extLst>
                </p:cNvPr>
                <p:cNvGrpSpPr/>
                <p:nvPr/>
              </p:nvGrpSpPr>
              <p:grpSpPr>
                <a:xfrm>
                  <a:off x="8293100" y="1325029"/>
                  <a:ext cx="3151148" cy="2561172"/>
                  <a:chOff x="1135102" y="2444997"/>
                  <a:chExt cx="3151148" cy="2561172"/>
                </a:xfrm>
              </p:grpSpPr>
              <p:sp>
                <p:nvSpPr>
                  <p:cNvPr id="21" name="Textfeld 20">
                    <a:extLst>
                      <a:ext uri="{FF2B5EF4-FFF2-40B4-BE49-F238E27FC236}">
                        <a16:creationId xmlns:a16="http://schemas.microsoft.com/office/drawing/2014/main" id="{A6CC956F-E97C-A17A-16FD-65F0C47B9B16}"/>
                      </a:ext>
                    </a:extLst>
                  </p:cNvPr>
                  <p:cNvSpPr txBox="1"/>
                  <p:nvPr/>
                </p:nvSpPr>
                <p:spPr>
                  <a:xfrm>
                    <a:off x="1907583" y="2841876"/>
                    <a:ext cx="23786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Mangrovenwald</a:t>
                    </a:r>
                  </a:p>
                </p:txBody>
              </p:sp>
              <p:sp>
                <p:nvSpPr>
                  <p:cNvPr id="22" name="Textfeld 21">
                    <a:extLst>
                      <a:ext uri="{FF2B5EF4-FFF2-40B4-BE49-F238E27FC236}">
                        <a16:creationId xmlns:a16="http://schemas.microsoft.com/office/drawing/2014/main" id="{B5795BC4-3023-3018-1442-1719C394F79A}"/>
                      </a:ext>
                    </a:extLst>
                  </p:cNvPr>
                  <p:cNvSpPr txBox="1"/>
                  <p:nvPr/>
                </p:nvSpPr>
                <p:spPr>
                  <a:xfrm>
                    <a:off x="1907583" y="3238756"/>
                    <a:ext cx="23786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Erdölvorkommen</a:t>
                    </a:r>
                  </a:p>
                </p:txBody>
              </p:sp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333DAB88-FA74-3586-3F31-7E5F899D02D1}"/>
                      </a:ext>
                    </a:extLst>
                  </p:cNvPr>
                  <p:cNvSpPr txBox="1"/>
                  <p:nvPr/>
                </p:nvSpPr>
                <p:spPr>
                  <a:xfrm>
                    <a:off x="1907575" y="3696076"/>
                    <a:ext cx="23786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Hoher Fischbestand</a:t>
                    </a:r>
                  </a:p>
                </p:txBody>
              </p:sp>
              <p:sp>
                <p:nvSpPr>
                  <p:cNvPr id="25" name="Textfeld 24">
                    <a:extLst>
                      <a:ext uri="{FF2B5EF4-FFF2-40B4-BE49-F238E27FC236}">
                        <a16:creationId xmlns:a16="http://schemas.microsoft.com/office/drawing/2014/main" id="{96B6CC7E-E7E8-0787-8F56-F36292BB52F7}"/>
                      </a:ext>
                    </a:extLst>
                  </p:cNvPr>
                  <p:cNvSpPr txBox="1"/>
                  <p:nvPr/>
                </p:nvSpPr>
                <p:spPr>
                  <a:xfrm>
                    <a:off x="1907581" y="4124764"/>
                    <a:ext cx="23786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Musterstadt</a:t>
                    </a:r>
                  </a:p>
                </p:txBody>
              </p:sp>
              <p:sp>
                <p:nvSpPr>
                  <p:cNvPr id="26" name="Textfeld 25">
                    <a:extLst>
                      <a:ext uri="{FF2B5EF4-FFF2-40B4-BE49-F238E27FC236}">
                        <a16:creationId xmlns:a16="http://schemas.microsoft.com/office/drawing/2014/main" id="{14F321AF-02B0-049A-CFE3-18CD47ADBC11}"/>
                      </a:ext>
                    </a:extLst>
                  </p:cNvPr>
                  <p:cNvSpPr txBox="1"/>
                  <p:nvPr/>
                </p:nvSpPr>
                <p:spPr>
                  <a:xfrm>
                    <a:off x="1907580" y="4432104"/>
                    <a:ext cx="237866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Grenze zwischen Schelf</a:t>
                    </a:r>
                  </a:p>
                  <a:p>
                    <a:r>
                      <a: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und Tiefsee</a:t>
                    </a:r>
                  </a:p>
                </p:txBody>
              </p:sp>
              <p:grpSp>
                <p:nvGrpSpPr>
                  <p:cNvPr id="30" name="Gruppieren 29">
                    <a:extLst>
                      <a:ext uri="{FF2B5EF4-FFF2-40B4-BE49-F238E27FC236}">
                        <a16:creationId xmlns:a16="http://schemas.microsoft.com/office/drawing/2014/main" id="{0CE29E4A-1637-5424-1021-7373B865FDAF}"/>
                      </a:ext>
                    </a:extLst>
                  </p:cNvPr>
                  <p:cNvGrpSpPr/>
                  <p:nvPr/>
                </p:nvGrpSpPr>
                <p:grpSpPr>
                  <a:xfrm>
                    <a:off x="1135102" y="2444997"/>
                    <a:ext cx="2521778" cy="2561172"/>
                    <a:chOff x="1135102" y="2444997"/>
                    <a:chExt cx="2521778" cy="2561172"/>
                  </a:xfrm>
                </p:grpSpPr>
                <p:pic>
                  <p:nvPicPr>
                    <p:cNvPr id="10" name="Grafik 9">
                      <a:extLst>
                        <a:ext uri="{FF2B5EF4-FFF2-40B4-BE49-F238E27FC236}">
                          <a16:creationId xmlns:a16="http://schemas.microsoft.com/office/drawing/2014/main" id="{B1AF9862-7A92-1190-861C-9C2C881C861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/>
                    <a:srcRect l="21201" t="11266" r="9599" b="6908"/>
                    <a:stretch/>
                  </p:blipFill>
                  <p:spPr>
                    <a:xfrm>
                      <a:off x="1278213" y="3595580"/>
                      <a:ext cx="492669" cy="477992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" name="Grafik 13">
                      <a:extLst>
                        <a:ext uri="{FF2B5EF4-FFF2-40B4-BE49-F238E27FC236}">
                          <a16:creationId xmlns:a16="http://schemas.microsoft.com/office/drawing/2014/main" id="{1FCAFD1B-4D46-E095-9C47-20569597E94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/>
                    <a:srcRect l="17915" t="14870" r="17915" b="5382"/>
                    <a:stretch/>
                  </p:blipFill>
                  <p:spPr>
                    <a:xfrm>
                      <a:off x="1141510" y="4401762"/>
                      <a:ext cx="766070" cy="344349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" name="Grafik 15">
                      <a:extLst>
                        <a:ext uri="{FF2B5EF4-FFF2-40B4-BE49-F238E27FC236}">
                          <a16:creationId xmlns:a16="http://schemas.microsoft.com/office/drawing/2014/main" id="{2704B18C-1D1C-5FD1-2496-B1E8AA6AC8A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/>
                    <a:srcRect l="38275" t="11324" r="24686" b="28859"/>
                    <a:stretch/>
                  </p:blipFill>
                  <p:spPr>
                    <a:xfrm>
                      <a:off x="1384478" y="4109530"/>
                      <a:ext cx="330993" cy="360000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8" name="Grafik 17">
                      <a:extLst>
                        <a:ext uri="{FF2B5EF4-FFF2-40B4-BE49-F238E27FC236}">
                          <a16:creationId xmlns:a16="http://schemas.microsoft.com/office/drawing/2014/main" id="{5E3EF24B-5F66-2EAF-02CF-C39A8ED010A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l="21934" t="11572"/>
                    <a:stretch/>
                  </p:blipFill>
                  <p:spPr>
                    <a:xfrm>
                      <a:off x="1343258" y="3219000"/>
                      <a:ext cx="362580" cy="36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" name="Grafik 19">
                      <a:extLst>
                        <a:ext uri="{FF2B5EF4-FFF2-40B4-BE49-F238E27FC236}">
                          <a16:creationId xmlns:a16="http://schemas.microsoft.com/office/drawing/2014/main" id="{36FC7C81-7699-DBAE-5ADF-D55A5E58886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7"/>
                    <a:srcRect l="17788"/>
                    <a:stretch/>
                  </p:blipFill>
                  <p:spPr>
                    <a:xfrm>
                      <a:off x="1365662" y="2802363"/>
                      <a:ext cx="317772" cy="360000"/>
                    </a:xfrm>
                    <a:prstGeom prst="rect">
                      <a:avLst/>
                    </a:prstGeom>
                    <a:effectLst/>
                  </p:spPr>
                </p:pic>
                <p:sp>
                  <p:nvSpPr>
                    <p:cNvPr id="27" name="Textfeld 26">
                      <a:extLst>
                        <a:ext uri="{FF2B5EF4-FFF2-40B4-BE49-F238E27FC236}">
                          <a16:creationId xmlns:a16="http://schemas.microsoft.com/office/drawing/2014/main" id="{C971683E-7E03-D6DF-000C-AF3F659AECC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78213" y="2465423"/>
                      <a:ext cx="237866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Legende</a:t>
                      </a:r>
                    </a:p>
                  </p:txBody>
                </p:sp>
                <p:sp>
                  <p:nvSpPr>
                    <p:cNvPr id="29" name="Rechteck 28">
                      <a:extLst>
                        <a:ext uri="{FF2B5EF4-FFF2-40B4-BE49-F238E27FC236}">
                          <a16:creationId xmlns:a16="http://schemas.microsoft.com/office/drawing/2014/main" id="{8B876CAF-220B-FA35-D573-3A07F9C6BD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35102" y="2444997"/>
                      <a:ext cx="2521778" cy="2561172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  <p:pic>
              <p:nvPicPr>
                <p:cNvPr id="33" name="Grafik 32">
                  <a:extLst>
                    <a:ext uri="{FF2B5EF4-FFF2-40B4-BE49-F238E27FC236}">
                      <a16:creationId xmlns:a16="http://schemas.microsoft.com/office/drawing/2014/main" id="{6B53AAF8-3DCF-E119-E5DF-5BE35426AB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/>
                <a:stretch/>
              </p:blipFill>
              <p:spPr>
                <a:xfrm>
                  <a:off x="531139" y="1325029"/>
                  <a:ext cx="7597517" cy="4905064"/>
                </a:xfrm>
                <a:prstGeom prst="rect">
                  <a:avLst/>
                </a:prstGeom>
              </p:spPr>
            </p:pic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23366226-3A1F-DB56-B43F-80B84E3B113D}"/>
                    </a:ext>
                  </a:extLst>
                </p:cNvPr>
                <p:cNvSpPr/>
                <p:nvPr/>
              </p:nvSpPr>
              <p:spPr>
                <a:xfrm>
                  <a:off x="8501256" y="4514854"/>
                  <a:ext cx="340176" cy="3429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7" name="Textfeld 36">
                  <a:extLst>
                    <a:ext uri="{FF2B5EF4-FFF2-40B4-BE49-F238E27FC236}">
                      <a16:creationId xmlns:a16="http://schemas.microsoft.com/office/drawing/2014/main" id="{710FB3CE-482A-8180-8E81-699DAAAB2315}"/>
                    </a:ext>
                  </a:extLst>
                </p:cNvPr>
                <p:cNvSpPr txBox="1"/>
                <p:nvPr/>
              </p:nvSpPr>
              <p:spPr>
                <a:xfrm>
                  <a:off x="9065577" y="4542930"/>
                  <a:ext cx="237866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Aquakultur</a:t>
                  </a:r>
                </a:p>
              </p:txBody>
            </p:sp>
            <p:sp>
              <p:nvSpPr>
                <p:cNvPr id="38" name="Gleich 37">
                  <a:extLst>
                    <a:ext uri="{FF2B5EF4-FFF2-40B4-BE49-F238E27FC236}">
                      <a16:creationId xmlns:a16="http://schemas.microsoft.com/office/drawing/2014/main" id="{81A83D7D-8FAF-19C9-69F3-5D04743DDBC1}"/>
                    </a:ext>
                  </a:extLst>
                </p:cNvPr>
                <p:cNvSpPr/>
                <p:nvPr/>
              </p:nvSpPr>
              <p:spPr>
                <a:xfrm rot="16200000">
                  <a:off x="8479933" y="4829770"/>
                  <a:ext cx="405220" cy="528637"/>
                </a:xfrm>
                <a:prstGeom prst="mathEqual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Textfeld 38">
                  <a:extLst>
                    <a:ext uri="{FF2B5EF4-FFF2-40B4-BE49-F238E27FC236}">
                      <a16:creationId xmlns:a16="http://schemas.microsoft.com/office/drawing/2014/main" id="{E9428F06-236C-9985-F512-B42B39C43D64}"/>
                    </a:ext>
                  </a:extLst>
                </p:cNvPr>
                <p:cNvSpPr txBox="1"/>
                <p:nvPr/>
              </p:nvSpPr>
              <p:spPr>
                <a:xfrm>
                  <a:off x="9065575" y="4955588"/>
                  <a:ext cx="237866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Bohrplattform</a:t>
                  </a:r>
                </a:p>
              </p:txBody>
            </p:sp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BB32DD6D-9643-4514-F391-0F609CFEA86C}"/>
                    </a:ext>
                  </a:extLst>
                </p:cNvPr>
                <p:cNvSpPr txBox="1"/>
                <p:nvPr/>
              </p:nvSpPr>
              <p:spPr>
                <a:xfrm>
                  <a:off x="8438589" y="3986105"/>
                  <a:ext cx="237866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Weitere Symbole zum ausfüllen</a:t>
                  </a:r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C7EC6A69-2BD2-0228-D4B1-F2829A551615}"/>
                    </a:ext>
                  </a:extLst>
                </p:cNvPr>
                <p:cNvSpPr/>
                <p:nvPr/>
              </p:nvSpPr>
              <p:spPr>
                <a:xfrm>
                  <a:off x="8498725" y="5338585"/>
                  <a:ext cx="340176" cy="342900"/>
                </a:xfrm>
                <a:prstGeom prst="ellipse">
                  <a:avLst/>
                </a:prstGeom>
                <a:noFill/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dirty="0">
                      <a:solidFill>
                        <a:schemeClr val="tx1"/>
                      </a:solidFill>
                    </a:rPr>
                    <a:t>T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8229A797-DE2A-47CE-86E2-27FBCCF9F4C2}"/>
                    </a:ext>
                  </a:extLst>
                </p:cNvPr>
                <p:cNvSpPr txBox="1"/>
                <p:nvPr/>
              </p:nvSpPr>
              <p:spPr>
                <a:xfrm>
                  <a:off x="9065575" y="5371224"/>
                  <a:ext cx="237866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Touristische Nutzung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67D6818-0718-C6D4-9335-E25593CCFC40}"/>
                  </a:ext>
                </a:extLst>
              </p:cNvPr>
              <p:cNvSpPr/>
              <p:nvPr/>
            </p:nvSpPr>
            <p:spPr>
              <a:xfrm>
                <a:off x="8505827" y="5785214"/>
                <a:ext cx="404289" cy="38550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16905C5C-0578-8676-EC15-055472B32C66}"/>
                  </a:ext>
                </a:extLst>
              </p:cNvPr>
              <p:cNvSpPr txBox="1"/>
              <p:nvPr/>
            </p:nvSpPr>
            <p:spPr>
              <a:xfrm>
                <a:off x="9065575" y="5843272"/>
                <a:ext cx="23786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Fischschutzzone</a:t>
                </a:r>
              </a:p>
            </p:txBody>
          </p:sp>
        </p:grpSp>
        <p:pic>
          <p:nvPicPr>
            <p:cNvPr id="2" name="Grafik 1" descr="Schlepper Silhouette">
              <a:extLst>
                <a:ext uri="{FF2B5EF4-FFF2-40B4-BE49-F238E27FC236}">
                  <a16:creationId xmlns:a16="http://schemas.microsoft.com/office/drawing/2014/main" id="{16A91CD2-A6C4-8F06-E011-28D4B5483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18224" y="5573803"/>
              <a:ext cx="528638" cy="528638"/>
            </a:xfrm>
            <a:prstGeom prst="rect">
              <a:avLst/>
            </a:prstGeom>
          </p:spPr>
        </p:pic>
        <p:pic>
          <p:nvPicPr>
            <p:cNvPr id="3" name="Grafik 2" descr="Kanu Silhouette">
              <a:extLst>
                <a:ext uri="{FF2B5EF4-FFF2-40B4-BE49-F238E27FC236}">
                  <a16:creationId xmlns:a16="http://schemas.microsoft.com/office/drawing/2014/main" id="{BF15B8DA-3C10-240C-BF7B-CF8128FFB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35370" y="6050852"/>
              <a:ext cx="528638" cy="528638"/>
            </a:xfrm>
            <a:prstGeom prst="rect">
              <a:avLst/>
            </a:prstGeom>
          </p:spPr>
        </p:pic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BDA78251-42CE-491A-E976-946B4F1C39C2}"/>
                </a:ext>
              </a:extLst>
            </p:cNvPr>
            <p:cNvSpPr txBox="1"/>
            <p:nvPr/>
          </p:nvSpPr>
          <p:spPr>
            <a:xfrm>
              <a:off x="9065574" y="5699622"/>
              <a:ext cx="23786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Trawler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91C443D-2DEC-6771-6103-50AFDF5AE398}"/>
                </a:ext>
              </a:extLst>
            </p:cNvPr>
            <p:cNvSpPr txBox="1"/>
            <p:nvPr/>
          </p:nvSpPr>
          <p:spPr>
            <a:xfrm>
              <a:off x="9065573" y="6171670"/>
              <a:ext cx="23786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Fischerboot</a:t>
              </a:r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ECA7D95B-324E-4BA4-EC22-EA5895866A4A}"/>
              </a:ext>
            </a:extLst>
          </p:cNvPr>
          <p:cNvSpPr txBox="1"/>
          <p:nvPr/>
        </p:nvSpPr>
        <p:spPr>
          <a:xfrm>
            <a:off x="531139" y="308758"/>
            <a:ext cx="151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M1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2071B811-DACE-09B2-0C53-7190356AC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58946"/>
              </p:ext>
            </p:extLst>
          </p:nvPr>
        </p:nvGraphicFramePr>
        <p:xfrm>
          <a:off x="172867" y="6269156"/>
          <a:ext cx="6981824" cy="431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8095">
                  <a:extLst>
                    <a:ext uri="{9D8B030D-6E8A-4147-A177-3AD203B41FA5}">
                      <a16:colId xmlns:a16="http://schemas.microsoft.com/office/drawing/2014/main" val="1004494309"/>
                    </a:ext>
                  </a:extLst>
                </a:gridCol>
                <a:gridCol w="2237900">
                  <a:extLst>
                    <a:ext uri="{9D8B030D-6E8A-4147-A177-3AD203B41FA5}">
                      <a16:colId xmlns:a16="http://schemas.microsoft.com/office/drawing/2014/main" val="3399109797"/>
                    </a:ext>
                  </a:extLst>
                </a:gridCol>
                <a:gridCol w="3680158">
                  <a:extLst>
                    <a:ext uri="{9D8B030D-6E8A-4147-A177-3AD203B41FA5}">
                      <a16:colId xmlns:a16="http://schemas.microsoft.com/office/drawing/2014/main" val="4091377127"/>
                    </a:ext>
                  </a:extLst>
                </a:gridCol>
                <a:gridCol w="515671">
                  <a:extLst>
                    <a:ext uri="{9D8B030D-6E8A-4147-A177-3AD203B41FA5}">
                      <a16:colId xmlns:a16="http://schemas.microsoft.com/office/drawing/2014/main" val="239170785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R="71755" algn="just">
                        <a:lnSpc>
                          <a:spcPct val="107000"/>
                        </a:lnSpc>
                        <a:tabLst>
                          <a:tab pos="215900" algn="l"/>
                          <a:tab pos="377825" algn="l"/>
                          <a:tab pos="540385" algn="l"/>
                        </a:tabLst>
                      </a:pP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© Ernst Klett Verlag GmbH, Stuttgart 2024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Programmbereich Gesellschaftswissenschaften | www.klett.de | 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Alle Rechte vorbehalten. Von dieser Druckvorlage ist die Vervielfältigung für den eigenen Unterrichtsgebrauch gestattet. Die Kopiergebühren sind abgegolten.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3619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Idee, Gestaltung und grafische Umsetzung: Tabea Borchers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effectLst/>
                        </a:rPr>
                        <a:t>1</a:t>
                      </a: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6667"/>
                  </a:ext>
                </a:extLst>
              </a:tr>
            </a:tbl>
          </a:graphicData>
        </a:graphic>
      </p:graphicFrame>
      <p:pic>
        <p:nvPicPr>
          <p:cNvPr id="11" name="Grafik 3">
            <a:extLst>
              <a:ext uri="{FF2B5EF4-FFF2-40B4-BE49-F238E27FC236}">
                <a16:creationId xmlns:a16="http://schemas.microsoft.com/office/drawing/2014/main" id="{51ED4B1B-4E48-ECDE-8899-060CEB7CB380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6" y="6296188"/>
            <a:ext cx="4667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72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596914-E0C9-DDE8-BC18-B75E7CEAD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Ausgangslage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DFD7D4-D097-50AF-0AC8-30B3FFEC2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4462103"/>
            <a:ext cx="10325000" cy="1442463"/>
          </a:xfrm>
        </p:spPr>
        <p:txBody>
          <a:bodyPr>
            <a:normAutofit/>
          </a:bodyPr>
          <a:lstStyle/>
          <a:p>
            <a:r>
              <a:rPr lang="de-DE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Ziel 1: Versorgung der Musterstadt mit Fisch</a:t>
            </a:r>
            <a:endParaRPr lang="de-DE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Ziel 2: Versorgung der Musterstadt mit Erdöl</a:t>
            </a:r>
            <a:endParaRPr lang="de-DE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0DB96F2-2491-C7BD-7822-E51C59A26A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2"/>
          <a:stretch/>
        </p:blipFill>
        <p:spPr bwMode="auto">
          <a:xfrm>
            <a:off x="691079" y="2230889"/>
            <a:ext cx="2138779" cy="1920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90AE9BAA-3DCF-20CD-9AAF-46C63DEFC9D1}"/>
              </a:ext>
            </a:extLst>
          </p:cNvPr>
          <p:cNvGrpSpPr/>
          <p:nvPr/>
        </p:nvGrpSpPr>
        <p:grpSpPr>
          <a:xfrm>
            <a:off x="3919506" y="2622305"/>
            <a:ext cx="3187603" cy="1138066"/>
            <a:chOff x="915670" y="2915722"/>
            <a:chExt cx="1455896" cy="530860"/>
          </a:xfrm>
        </p:grpSpPr>
        <p:pic>
          <p:nvPicPr>
            <p:cNvPr id="7" name="Grafik 6" descr="Sanduhr 30% Silhouette">
              <a:extLst>
                <a:ext uri="{FF2B5EF4-FFF2-40B4-BE49-F238E27FC236}">
                  <a16:creationId xmlns:a16="http://schemas.microsoft.com/office/drawing/2014/main" id="{4413AA32-C85B-B83D-C2FA-4F8A636AF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5670" y="2915722"/>
              <a:ext cx="530860" cy="530860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ACA4A01F-9C29-AB76-075B-D11ED43B259D}"/>
                </a:ext>
              </a:extLst>
            </p:cNvPr>
            <p:cNvSpPr txBox="1"/>
            <p:nvPr/>
          </p:nvSpPr>
          <p:spPr>
            <a:xfrm>
              <a:off x="1328579" y="3023344"/>
              <a:ext cx="1042987" cy="33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4000" dirty="0">
                  <a:latin typeface="Arial" panose="020B0604020202020204" pitchFamily="34" charset="0"/>
                  <a:cs typeface="Arial" panose="020B0604020202020204" pitchFamily="34" charset="0"/>
                </a:rPr>
                <a:t>20 min</a:t>
              </a:r>
            </a:p>
          </p:txBody>
        </p:sp>
      </p:grp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420F05E6-6914-50AF-F7A2-54F14240F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58946"/>
              </p:ext>
            </p:extLst>
          </p:nvPr>
        </p:nvGraphicFramePr>
        <p:xfrm>
          <a:off x="172867" y="6269156"/>
          <a:ext cx="6981824" cy="431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8095">
                  <a:extLst>
                    <a:ext uri="{9D8B030D-6E8A-4147-A177-3AD203B41FA5}">
                      <a16:colId xmlns:a16="http://schemas.microsoft.com/office/drawing/2014/main" val="1004494309"/>
                    </a:ext>
                  </a:extLst>
                </a:gridCol>
                <a:gridCol w="2237900">
                  <a:extLst>
                    <a:ext uri="{9D8B030D-6E8A-4147-A177-3AD203B41FA5}">
                      <a16:colId xmlns:a16="http://schemas.microsoft.com/office/drawing/2014/main" val="3399109797"/>
                    </a:ext>
                  </a:extLst>
                </a:gridCol>
                <a:gridCol w="3680158">
                  <a:extLst>
                    <a:ext uri="{9D8B030D-6E8A-4147-A177-3AD203B41FA5}">
                      <a16:colId xmlns:a16="http://schemas.microsoft.com/office/drawing/2014/main" val="4091377127"/>
                    </a:ext>
                  </a:extLst>
                </a:gridCol>
                <a:gridCol w="515671">
                  <a:extLst>
                    <a:ext uri="{9D8B030D-6E8A-4147-A177-3AD203B41FA5}">
                      <a16:colId xmlns:a16="http://schemas.microsoft.com/office/drawing/2014/main" val="239170785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R="71755" algn="just">
                        <a:lnSpc>
                          <a:spcPct val="107000"/>
                        </a:lnSpc>
                        <a:tabLst>
                          <a:tab pos="215900" algn="l"/>
                          <a:tab pos="377825" algn="l"/>
                          <a:tab pos="540385" algn="l"/>
                        </a:tabLst>
                      </a:pP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© Ernst Klett Verlag GmbH, Stuttgart 2024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Programmbereich Gesellschaftswissenschaften | www.klett.de | </a:t>
                      </a:r>
                      <a:b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Alle Rechte vorbehalten. Von dieser Druckvorlage ist die Vervielfältigung für den eigenen Unterrichtsgebrauch gestattet. Die Kopiergebühren sind abgegolten.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3619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solidFill>
                            <a:schemeClr val="tx1"/>
                          </a:solidFill>
                          <a:effectLst/>
                        </a:rPr>
                        <a:t>Idee, Gestaltung und grafische Umsetzung: Tabea Borchers</a:t>
                      </a:r>
                      <a:endParaRPr lang="de-DE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650"/>
                        </a:lnSpc>
                      </a:pPr>
                      <a:r>
                        <a:rPr lang="de-DE" sz="500" dirty="0">
                          <a:effectLst/>
                        </a:rPr>
                        <a:t>1</a:t>
                      </a:r>
                      <a:endParaRPr lang="de-DE" sz="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6667"/>
                  </a:ext>
                </a:extLst>
              </a:tr>
            </a:tbl>
          </a:graphicData>
        </a:graphic>
      </p:graphicFrame>
      <p:pic>
        <p:nvPicPr>
          <p:cNvPr id="10" name="Grafik 3">
            <a:extLst>
              <a:ext uri="{FF2B5EF4-FFF2-40B4-BE49-F238E27FC236}">
                <a16:creationId xmlns:a16="http://schemas.microsoft.com/office/drawing/2014/main" id="{39C2634A-A8A7-EFB5-0C9B-C07799F07290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6" y="6296188"/>
            <a:ext cx="46672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247507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AnalogousFromRegularSeed_2SEEDS">
      <a:dk1>
        <a:srgbClr val="000000"/>
      </a:dk1>
      <a:lt1>
        <a:srgbClr val="FFFFFF"/>
      </a:lt1>
      <a:dk2>
        <a:srgbClr val="412438"/>
      </a:dk2>
      <a:lt2>
        <a:srgbClr val="E2E8E4"/>
      </a:lt2>
      <a:accent1>
        <a:srgbClr val="B13B8E"/>
      </a:accent1>
      <a:accent2>
        <a:srgbClr val="B54DC3"/>
      </a:accent2>
      <a:accent3>
        <a:srgbClr val="C34D6F"/>
      </a:accent3>
      <a:accent4>
        <a:srgbClr val="42B13B"/>
      </a:accent4>
      <a:accent5>
        <a:srgbClr val="48B870"/>
      </a:accent5>
      <a:accent6>
        <a:srgbClr val="3BB196"/>
      </a:accent6>
      <a:hlink>
        <a:srgbClr val="31944E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Breitbild</PresentationFormat>
  <Paragraphs>37</Paragraphs>
  <Slides>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Grandview</vt:lpstr>
      <vt:lpstr>Wingdings</vt:lpstr>
      <vt:lpstr>CosineVTI</vt:lpstr>
      <vt:lpstr>Weltmeere</vt:lpstr>
      <vt:lpstr>Planen und entscheiden – Meeresnutzung(skonflikte)</vt:lpstr>
      <vt:lpstr>PowerPoint-Präsentation</vt:lpstr>
      <vt:lpstr>Ausgangslage: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Weltmeere</dc:title>
  <dc:creator>Tabea Borchers</dc:creator>
  <cp:revision>9</cp:revision>
  <cp:lastPrinted>2022-11-10T07:26:02Z</cp:lastPrinted>
  <dcterms:created xsi:type="dcterms:W3CDTF">2022-09-06T06:36:33Z</dcterms:created>
  <dcterms:modified xsi:type="dcterms:W3CDTF">2024-08-20T10:34:49Z</dcterms:modified>
</cp:coreProperties>
</file>