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60" r:id="rId1"/>
  </p:sldMasterIdLst>
  <p:notesMasterIdLst>
    <p:notesMasterId r:id="rId23"/>
  </p:notesMasterIdLst>
  <p:handoutMasterIdLst>
    <p:handoutMasterId r:id="rId24"/>
  </p:handoutMasterIdLst>
  <p:sldIdLst>
    <p:sldId id="315" r:id="rId2"/>
    <p:sldId id="264" r:id="rId3"/>
    <p:sldId id="316" r:id="rId4"/>
    <p:sldId id="317" r:id="rId5"/>
    <p:sldId id="318" r:id="rId6"/>
    <p:sldId id="319" r:id="rId7"/>
    <p:sldId id="320" r:id="rId8"/>
    <p:sldId id="321" r:id="rId9"/>
    <p:sldId id="322" r:id="rId10"/>
    <p:sldId id="323" r:id="rId11"/>
    <p:sldId id="324" r:id="rId12"/>
    <p:sldId id="325" r:id="rId13"/>
    <p:sldId id="326" r:id="rId14"/>
    <p:sldId id="327" r:id="rId15"/>
    <p:sldId id="328" r:id="rId16"/>
    <p:sldId id="329" r:id="rId17"/>
    <p:sldId id="330" r:id="rId18"/>
    <p:sldId id="331" r:id="rId19"/>
    <p:sldId id="332" r:id="rId20"/>
    <p:sldId id="333" r:id="rId21"/>
    <p:sldId id="334" r:id="rId22"/>
  </p:sldIdLst>
  <p:sldSz cx="12192000" cy="6858000"/>
  <p:notesSz cx="6858000" cy="9144000"/>
  <p:embeddedFontLst>
    <p:embeddedFont>
      <p:font typeface="Calibri" panose="020F0502020204030204" pitchFamily="34" charset="0"/>
      <p:regular r:id="rId25"/>
      <p:bold r:id="rId26"/>
      <p:italic r:id="rId27"/>
      <p:boldItalic r:id="rId28"/>
    </p:embeddedFont>
  </p:embeddedFontLst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039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077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116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15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5192" algn="l" defTabSz="914077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2232" algn="l" defTabSz="914077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199271" algn="l" defTabSz="914077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6308" algn="l" defTabSz="914077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Helle Formatvorlage 2 - Akz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Helle Formatvorlage 1 - Akz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Helle Formatvorlage 1 - Akz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293" autoAdjust="0"/>
    <p:restoredTop sz="94601" autoAdjust="0"/>
  </p:normalViewPr>
  <p:slideViewPr>
    <p:cSldViewPr snapToGrid="0" showGuides="1">
      <p:cViewPr varScale="1">
        <p:scale>
          <a:sx n="67" d="100"/>
          <a:sy n="67" d="100"/>
        </p:scale>
        <p:origin x="414" y="72"/>
      </p:cViewPr>
      <p:guideLst>
        <p:guide pos="3840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>
        <p:scale>
          <a:sx n="124" d="100"/>
          <a:sy n="124" d="100"/>
        </p:scale>
        <p:origin x="1836" y="-15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BB4962F8-E3BC-4E2F-9677-3DB6975021D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479042" y="277089"/>
            <a:ext cx="2542309" cy="216000"/>
          </a:xfrm>
          <a:prstGeom prst="rect">
            <a:avLst/>
          </a:prstGeom>
        </p:spPr>
        <p:txBody>
          <a:bodyPr vert="horz" lIns="0" tIns="45720" rIns="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692E456-1721-448D-A5EF-BE6A206DD53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67745" y="277089"/>
            <a:ext cx="1203762" cy="216000"/>
          </a:xfrm>
          <a:prstGeom prst="rect">
            <a:avLst/>
          </a:prstGeom>
        </p:spPr>
        <p:txBody>
          <a:bodyPr vert="horz" lIns="0" tIns="45720" rIns="0" bIns="45720" rtlCol="0"/>
          <a:lstStyle>
            <a:lvl1pPr algn="r">
              <a:defRPr sz="1200"/>
            </a:lvl1pPr>
          </a:lstStyle>
          <a:p>
            <a:fld id="{0A4B3255-0BA3-45ED-8FD1-F69DF4B18CB8}" type="datetimeFigureOut">
              <a:rPr lang="de-DE" smtClean="0"/>
              <a:t>20.11.2023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19021F2-1EB9-442B-BFBA-BCA7CA9D36C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479041" y="8806607"/>
            <a:ext cx="5184000" cy="216000"/>
          </a:xfrm>
          <a:prstGeom prst="rect">
            <a:avLst/>
          </a:prstGeom>
        </p:spPr>
        <p:txBody>
          <a:bodyPr vert="horz" lIns="0" tIns="45720" rIns="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0F3912F-9EB7-49B6-8BC4-9BFB1679B02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763491" y="8806607"/>
            <a:ext cx="608017" cy="216000"/>
          </a:xfrm>
          <a:prstGeom prst="rect">
            <a:avLst/>
          </a:prstGeom>
        </p:spPr>
        <p:txBody>
          <a:bodyPr vert="horz" lIns="0" tIns="45720" rIns="0" bIns="45720" rtlCol="0" anchor="b"/>
          <a:lstStyle>
            <a:lvl1pPr algn="r">
              <a:defRPr sz="1200"/>
            </a:lvl1pPr>
          </a:lstStyle>
          <a:p>
            <a:fld id="{F66DF811-5E7F-4E20-87A5-E073E1455E1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94906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339435" y="187091"/>
            <a:ext cx="2971800" cy="180000"/>
          </a:xfrm>
          <a:prstGeom prst="rect">
            <a:avLst/>
          </a:prstGeom>
        </p:spPr>
        <p:txBody>
          <a:bodyPr vert="horz" lIns="0" tIns="45720" rIns="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5307084" y="187091"/>
            <a:ext cx="1189904" cy="180000"/>
          </a:xfrm>
          <a:prstGeom prst="rect">
            <a:avLst/>
          </a:prstGeom>
        </p:spPr>
        <p:txBody>
          <a:bodyPr vert="horz" lIns="0" tIns="45720" rIns="0" bIns="45720" rtlCol="0"/>
          <a:lstStyle>
            <a:lvl1pPr algn="r">
              <a:defRPr sz="1200"/>
            </a:lvl1pPr>
          </a:lstStyle>
          <a:p>
            <a:fld id="{744038DB-D671-478D-A4E6-42ACD6A19821}" type="datetimeFigureOut">
              <a:rPr lang="de-DE" smtClean="0"/>
              <a:pPr/>
              <a:t>20.11.2023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39725" y="665163"/>
            <a:ext cx="6157913" cy="3463925"/>
          </a:xfrm>
          <a:prstGeom prst="rect">
            <a:avLst/>
          </a:prstGeom>
          <a:noFill/>
          <a:ln w="6350">
            <a:solidFill>
              <a:schemeClr val="tx2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339436" y="4461164"/>
            <a:ext cx="6158345" cy="4017819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de-DE" dirty="0"/>
              <a:t>​Mastertextformat bearbeiten</a:t>
            </a:r>
          </a:p>
          <a:p>
            <a:pPr lvl="1"/>
            <a:r>
              <a:rPr lang="de-DE" dirty="0"/>
              <a:t>​Zweite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339435" y="8650143"/>
            <a:ext cx="2971800" cy="216767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9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5902036" y="8685215"/>
            <a:ext cx="616529" cy="216767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900"/>
            </a:lvl1pPr>
          </a:lstStyle>
          <a:p>
            <a:fld id="{53259939-83BD-4713-BB83-DC2CE54AD6BD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17634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spcAft>
        <a:spcPts val="40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0" indent="0" algn="l" defTabSz="914400" rtl="0" eaLnBrk="1" latinLnBrk="0" hangingPunct="1">
      <a:spcAft>
        <a:spcPts val="400"/>
      </a:spcAft>
      <a:buClr>
        <a:schemeClr val="accent1"/>
      </a:buClr>
      <a:buFontTx/>
      <a:buNone/>
      <a:defRPr sz="1100" b="1" kern="1200">
        <a:solidFill>
          <a:schemeClr val="tx1"/>
        </a:solidFill>
        <a:latin typeface="+mn-lt"/>
        <a:ea typeface="+mn-ea"/>
        <a:cs typeface="+mn-cs"/>
      </a:defRPr>
    </a:lvl2pPr>
    <a:lvl3pPr marL="122238" indent="-122238" algn="l" defTabSz="914400" rtl="0" eaLnBrk="1" latinLnBrk="0" hangingPunct="1">
      <a:spcAft>
        <a:spcPts val="400"/>
      </a:spcAft>
      <a:buClr>
        <a:schemeClr val="tx1"/>
      </a:buClr>
      <a:buFont typeface="Arial" panose="020B0604020202020204" pitchFamily="34" charset="0"/>
      <a:buChar char="•"/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254000" indent="-123825" algn="l" defTabSz="914400" rtl="0" eaLnBrk="1" latinLnBrk="0" hangingPunct="1">
      <a:spcAft>
        <a:spcPts val="400"/>
      </a:spcAft>
      <a:buClr>
        <a:schemeClr val="tx1"/>
      </a:buClr>
      <a:buFont typeface="Arial" panose="020B0604020202020204" pitchFamily="34" charset="0"/>
      <a:buChar char="−"/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0" indent="0" algn="l" defTabSz="914400" rtl="0" eaLnBrk="1" latinLnBrk="0" hangingPunct="1">
      <a:spcAft>
        <a:spcPts val="400"/>
      </a:spcAft>
      <a:buClr>
        <a:schemeClr val="accent1"/>
      </a:buClr>
      <a:buFontTx/>
      <a:buNone/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seite mit Lehrwe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9">
            <a:extLst>
              <a:ext uri="{FF2B5EF4-FFF2-40B4-BE49-F238E27FC236}">
                <a16:creationId xmlns:a16="http://schemas.microsoft.com/office/drawing/2014/main" id="{17B759BA-2EC6-4C41-91E9-FC27C24BDA8D}"/>
              </a:ext>
            </a:extLst>
          </p:cNvPr>
          <p:cNvSpPr/>
          <p:nvPr userDrawn="1"/>
        </p:nvSpPr>
        <p:spPr>
          <a:xfrm>
            <a:off x="-5666" y="0"/>
            <a:ext cx="12198527" cy="1265277"/>
          </a:xfrm>
          <a:custGeom>
            <a:avLst/>
            <a:gdLst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0 w 12192000"/>
              <a:gd name="connsiteY3" fmla="*/ 1258888 h 1258888"/>
              <a:gd name="connsiteX4" fmla="*/ 0 w 12192000"/>
              <a:gd name="connsiteY4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66447 w 12192000"/>
              <a:gd name="connsiteY3" fmla="*/ 1255059 h 1258888"/>
              <a:gd name="connsiteX4" fmla="*/ 0 w 12192000"/>
              <a:gd name="connsiteY4" fmla="*/ 1258888 h 1258888"/>
              <a:gd name="connsiteX5" fmla="*/ 0 w 12192000"/>
              <a:gd name="connsiteY5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75412 w 12192000"/>
              <a:gd name="connsiteY3" fmla="*/ 582706 h 1258888"/>
              <a:gd name="connsiteX4" fmla="*/ 0 w 12192000"/>
              <a:gd name="connsiteY4" fmla="*/ 1258888 h 1258888"/>
              <a:gd name="connsiteX5" fmla="*/ 0 w 12192000"/>
              <a:gd name="connsiteY5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75412 w 12192000"/>
              <a:gd name="connsiteY3" fmla="*/ 582706 h 1258888"/>
              <a:gd name="connsiteX4" fmla="*/ 0 w 12192000"/>
              <a:gd name="connsiteY4" fmla="*/ 927194 h 1258888"/>
              <a:gd name="connsiteX5" fmla="*/ 0 w 12192000"/>
              <a:gd name="connsiteY5" fmla="*/ 0 h 1258888"/>
              <a:gd name="connsiteX0" fmla="*/ 0 w 12209929"/>
              <a:gd name="connsiteY0" fmla="*/ 0 h 927194"/>
              <a:gd name="connsiteX1" fmla="*/ 12192000 w 12209929"/>
              <a:gd name="connsiteY1" fmla="*/ 0 h 927194"/>
              <a:gd name="connsiteX2" fmla="*/ 12209929 w 12209929"/>
              <a:gd name="connsiteY2" fmla="*/ 712040 h 927194"/>
              <a:gd name="connsiteX3" fmla="*/ 4975412 w 12209929"/>
              <a:gd name="connsiteY3" fmla="*/ 582706 h 927194"/>
              <a:gd name="connsiteX4" fmla="*/ 0 w 12209929"/>
              <a:gd name="connsiteY4" fmla="*/ 927194 h 927194"/>
              <a:gd name="connsiteX5" fmla="*/ 0 w 12209929"/>
              <a:gd name="connsiteY5" fmla="*/ 0 h 927194"/>
              <a:gd name="connsiteX0" fmla="*/ 0 w 12192000"/>
              <a:gd name="connsiteY0" fmla="*/ 0 h 963052"/>
              <a:gd name="connsiteX1" fmla="*/ 12192000 w 12192000"/>
              <a:gd name="connsiteY1" fmla="*/ 0 h 963052"/>
              <a:gd name="connsiteX2" fmla="*/ 12183035 w 12192000"/>
              <a:gd name="connsiteY2" fmla="*/ 963052 h 963052"/>
              <a:gd name="connsiteX3" fmla="*/ 4975412 w 12192000"/>
              <a:gd name="connsiteY3" fmla="*/ 582706 h 963052"/>
              <a:gd name="connsiteX4" fmla="*/ 0 w 12192000"/>
              <a:gd name="connsiteY4" fmla="*/ 927194 h 963052"/>
              <a:gd name="connsiteX5" fmla="*/ 0 w 12192000"/>
              <a:gd name="connsiteY5" fmla="*/ 0 h 963052"/>
              <a:gd name="connsiteX0" fmla="*/ 0 w 12192000"/>
              <a:gd name="connsiteY0" fmla="*/ 0 h 1084729"/>
              <a:gd name="connsiteX1" fmla="*/ 12192000 w 12192000"/>
              <a:gd name="connsiteY1" fmla="*/ 0 h 1084729"/>
              <a:gd name="connsiteX2" fmla="*/ 12183035 w 12192000"/>
              <a:gd name="connsiteY2" fmla="*/ 963052 h 1084729"/>
              <a:gd name="connsiteX3" fmla="*/ 4823012 w 12192000"/>
              <a:gd name="connsiteY3" fmla="*/ 1084729 h 1084729"/>
              <a:gd name="connsiteX4" fmla="*/ 0 w 12192000"/>
              <a:gd name="connsiteY4" fmla="*/ 927194 h 1084729"/>
              <a:gd name="connsiteX5" fmla="*/ 0 w 12192000"/>
              <a:gd name="connsiteY5" fmla="*/ 0 h 1084729"/>
              <a:gd name="connsiteX0" fmla="*/ 0 w 12192000"/>
              <a:gd name="connsiteY0" fmla="*/ 0 h 1106489"/>
              <a:gd name="connsiteX1" fmla="*/ 12192000 w 12192000"/>
              <a:gd name="connsiteY1" fmla="*/ 0 h 1106489"/>
              <a:gd name="connsiteX2" fmla="*/ 12183035 w 12192000"/>
              <a:gd name="connsiteY2" fmla="*/ 963052 h 1106489"/>
              <a:gd name="connsiteX3" fmla="*/ 4823012 w 12192000"/>
              <a:gd name="connsiteY3" fmla="*/ 1084729 h 1106489"/>
              <a:gd name="connsiteX4" fmla="*/ 8965 w 12192000"/>
              <a:gd name="connsiteY4" fmla="*/ 1106489 h 1106489"/>
              <a:gd name="connsiteX5" fmla="*/ 0 w 12192000"/>
              <a:gd name="connsiteY5" fmla="*/ 0 h 1106489"/>
              <a:gd name="connsiteX0" fmla="*/ 862 w 12192862"/>
              <a:gd name="connsiteY0" fmla="*/ 0 h 1267853"/>
              <a:gd name="connsiteX1" fmla="*/ 12192862 w 12192862"/>
              <a:gd name="connsiteY1" fmla="*/ 0 h 1267853"/>
              <a:gd name="connsiteX2" fmla="*/ 12183897 w 12192862"/>
              <a:gd name="connsiteY2" fmla="*/ 963052 h 1267853"/>
              <a:gd name="connsiteX3" fmla="*/ 4823874 w 12192862"/>
              <a:gd name="connsiteY3" fmla="*/ 1084729 h 1267853"/>
              <a:gd name="connsiteX4" fmla="*/ 862 w 12192862"/>
              <a:gd name="connsiteY4" fmla="*/ 1267853 h 1267853"/>
              <a:gd name="connsiteX5" fmla="*/ 862 w 12192862"/>
              <a:gd name="connsiteY5" fmla="*/ 0 h 1267853"/>
              <a:gd name="connsiteX0" fmla="*/ 862 w 12193724"/>
              <a:gd name="connsiteY0" fmla="*/ 0 h 1267853"/>
              <a:gd name="connsiteX1" fmla="*/ 12192862 w 12193724"/>
              <a:gd name="connsiteY1" fmla="*/ 0 h 1267853"/>
              <a:gd name="connsiteX2" fmla="*/ 12192862 w 12193724"/>
              <a:gd name="connsiteY2" fmla="*/ 1249923 h 1267853"/>
              <a:gd name="connsiteX3" fmla="*/ 4823874 w 12193724"/>
              <a:gd name="connsiteY3" fmla="*/ 1084729 h 1267853"/>
              <a:gd name="connsiteX4" fmla="*/ 862 w 12193724"/>
              <a:gd name="connsiteY4" fmla="*/ 1267853 h 1267853"/>
              <a:gd name="connsiteX5" fmla="*/ 862 w 12193724"/>
              <a:gd name="connsiteY5" fmla="*/ 0 h 1267853"/>
              <a:gd name="connsiteX0" fmla="*/ 862 w 12193724"/>
              <a:gd name="connsiteY0" fmla="*/ 0 h 1265277"/>
              <a:gd name="connsiteX1" fmla="*/ 12192862 w 12193724"/>
              <a:gd name="connsiteY1" fmla="*/ 0 h 1265277"/>
              <a:gd name="connsiteX2" fmla="*/ 12192862 w 12193724"/>
              <a:gd name="connsiteY2" fmla="*/ 1249923 h 1265277"/>
              <a:gd name="connsiteX3" fmla="*/ 4823874 w 12193724"/>
              <a:gd name="connsiteY3" fmla="*/ 1084729 h 1265277"/>
              <a:gd name="connsiteX4" fmla="*/ 862 w 12193724"/>
              <a:gd name="connsiteY4" fmla="*/ 1265277 h 1265277"/>
              <a:gd name="connsiteX5" fmla="*/ 862 w 12193724"/>
              <a:gd name="connsiteY5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4828677 w 12198527"/>
              <a:gd name="connsiteY3" fmla="*/ 1084729 h 1265277"/>
              <a:gd name="connsiteX4" fmla="*/ 514 w 12198527"/>
              <a:gd name="connsiteY4" fmla="*/ 1265277 h 1265277"/>
              <a:gd name="connsiteX5" fmla="*/ 5665 w 12198527"/>
              <a:gd name="connsiteY5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4828677 w 12198527"/>
              <a:gd name="connsiteY4" fmla="*/ 1084729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3950136 w 12198527"/>
              <a:gd name="connsiteY4" fmla="*/ 358588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132608 w 12198527"/>
              <a:gd name="connsiteY3" fmla="*/ 726141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23526 w 12198527"/>
              <a:gd name="connsiteY3" fmla="*/ 1210235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169241 h 1265277"/>
              <a:gd name="connsiteX3" fmla="*/ 8423526 w 12198527"/>
              <a:gd name="connsiteY3" fmla="*/ 1210235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8527" h="1265277">
                <a:moveTo>
                  <a:pt x="5665" y="0"/>
                </a:moveTo>
                <a:lnTo>
                  <a:pt x="12197665" y="0"/>
                </a:lnTo>
                <a:cubicBezTo>
                  <a:pt x="12194677" y="321017"/>
                  <a:pt x="12200653" y="848224"/>
                  <a:pt x="12197665" y="1169241"/>
                </a:cubicBezTo>
                <a:lnTo>
                  <a:pt x="8423526" y="1210235"/>
                </a:lnTo>
                <a:lnTo>
                  <a:pt x="3770842" y="1013011"/>
                </a:lnTo>
                <a:lnTo>
                  <a:pt x="514" y="1265277"/>
                </a:lnTo>
                <a:cubicBezTo>
                  <a:pt x="-2474" y="896447"/>
                  <a:pt x="8653" y="368830"/>
                  <a:pt x="566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A04EB5AF-AD54-44E2-BF1A-A3DD09020A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01138" y="0"/>
            <a:ext cx="1440000" cy="718403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DEE1FEC0-851F-45CF-9438-6364A4475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5035" y="2286000"/>
            <a:ext cx="6316103" cy="1500020"/>
          </a:xfrm>
        </p:spPr>
        <p:txBody>
          <a:bodyPr anchor="b"/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0" name="Bildplatzhalter 3">
            <a:extLst>
              <a:ext uri="{FF2B5EF4-FFF2-40B4-BE49-F238E27FC236}">
                <a16:creationId xmlns:a16="http://schemas.microsoft.com/office/drawing/2014/main" id="{8DFAADF7-01A4-48EA-A73E-DC211B7950D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925638" y="2084832"/>
            <a:ext cx="2950945" cy="3993239"/>
          </a:xfrm>
          <a:solidFill>
            <a:schemeClr val="bg1"/>
          </a:solidFill>
          <a:ln w="6350">
            <a:solidFill>
              <a:schemeClr val="bg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algn="ctr">
              <a:defRPr/>
            </a:lvl1pPr>
          </a:lstStyle>
          <a:p>
            <a:r>
              <a:rPr lang="de-DE" dirty="0"/>
              <a:t>Lehrwerk einfügen</a:t>
            </a:r>
            <a:endParaRPr lang="en-US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A10D767-847B-47AB-A52C-97DE623A7B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24475" y="3957638"/>
            <a:ext cx="6316663" cy="42319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sz="2800" kern="1200" smtClean="0">
                <a:solidFill>
                  <a:schemeClr val="accent1"/>
                </a:solidFill>
                <a:latin typeface="Arial" charset="0"/>
              </a:defRPr>
            </a:lvl1pPr>
            <a:lvl2pPr>
              <a:defRPr lang="de-DE" sz="2800" b="0" kern="1200" smtClean="0">
                <a:solidFill>
                  <a:schemeClr val="tx2"/>
                </a:solidFill>
                <a:latin typeface="Arial" charset="0"/>
                <a:ea typeface="+mn-ea"/>
                <a:cs typeface="+mn-cs"/>
              </a:defRPr>
            </a:lvl2pPr>
            <a:lvl3pPr>
              <a:defRPr lang="de-DE" sz="2000" kern="1200" smtClean="0">
                <a:solidFill>
                  <a:schemeClr val="tx2"/>
                </a:solidFill>
                <a:latin typeface="Arial" charset="0"/>
                <a:ea typeface="+mn-ea"/>
                <a:cs typeface="+mn-cs"/>
              </a:defRPr>
            </a:lvl3pPr>
            <a:lvl4pPr>
              <a:defRPr lang="de-DE" sz="2000" kern="1200" smtClean="0">
                <a:solidFill>
                  <a:schemeClr val="tx2"/>
                </a:solidFill>
                <a:latin typeface="Arial" charset="0"/>
                <a:ea typeface="+mn-ea"/>
                <a:cs typeface="+mn-cs"/>
              </a:defRPr>
            </a:lvl4pPr>
            <a:lvl5pPr>
              <a:defRPr lang="de-DE" sz="2000" kern="1200">
                <a:solidFill>
                  <a:schemeClr val="tx2"/>
                </a:solidFill>
                <a:latin typeface="Arial" charset="0"/>
                <a:ea typeface="+mn-ea"/>
                <a:cs typeface="+mn-cs"/>
              </a:defRPr>
            </a:lvl5pPr>
          </a:lstStyle>
          <a:p>
            <a:pPr lvl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dirty="0"/>
              <a:t>Untertitel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F15E816-A083-46FA-9B61-9888743B17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DD67354-0E18-451F-AA58-EEFF4F596F9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98389A4-AAEA-49E0-B2AC-273ABE70FA3A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2EC1BB64-3100-4335-909C-DC9B6832E76D}" type="datetime1">
              <a:rPr lang="de-DE" smtClean="0"/>
              <a:t>20.11.2023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A896F9E-5327-414E-AD1C-B668EAE87FF3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de-DE"/>
              <a:t>Stuttgart 2022 | www.klett.de | Alle Rechte vorbehalten. Von dieser Präsentation ist die Vervielfältigung für den eigenen Unterrichtsgebrauch gestattet.</a:t>
            </a:r>
            <a:endParaRPr lang="de-DE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04524128-8F68-4951-9F61-19866867DFE2}"/>
              </a:ext>
            </a:extLst>
          </p:cNvPr>
          <p:cNvSpPr txBox="1"/>
          <p:nvPr userDrawn="1"/>
        </p:nvSpPr>
        <p:spPr>
          <a:xfrm>
            <a:off x="550863" y="6455151"/>
            <a:ext cx="1332000" cy="14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0000"/>
              </a:lnSpc>
            </a:pPr>
            <a:r>
              <a:rPr lang="de-DE" sz="800" dirty="0">
                <a:solidFill>
                  <a:schemeClr val="tx1"/>
                </a:solidFill>
              </a:rPr>
              <a:t>© Ernst Klett Verlag GmbH</a:t>
            </a:r>
          </a:p>
          <a:p>
            <a:pPr algn="l">
              <a:lnSpc>
                <a:spcPct val="100000"/>
              </a:lnSpc>
            </a:pPr>
            <a:endParaRPr lang="de-DE" sz="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5277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rformat Bild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2BE0D96C-E021-4C94-82AF-1531724BA0B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50863" y="1592264"/>
            <a:ext cx="6920825" cy="4752000"/>
          </a:xfrm>
          <a:solidFill>
            <a:schemeClr val="bg1"/>
          </a:solidFill>
          <a:ln w="6350">
            <a:solidFill>
              <a:schemeClr val="bg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lang="de-DE">
                <a:solidFill>
                  <a:schemeClr val="bg2"/>
                </a:solidFill>
              </a:defRPr>
            </a:lvl1pPr>
          </a:lstStyle>
          <a:p>
            <a:r>
              <a:rPr lang="de-DE" dirty="0"/>
              <a:t>Buchabbildung Doppelseite einfügen</a:t>
            </a:r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1D0C0C1-5F75-4D15-A386-7983678E54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 eingeben</a:t>
            </a:r>
          </a:p>
        </p:txBody>
      </p:sp>
      <p:sp>
        <p:nvSpPr>
          <p:cNvPr id="11" name="Inhaltsplatzhalter 10">
            <a:extLst>
              <a:ext uri="{FF2B5EF4-FFF2-40B4-BE49-F238E27FC236}">
                <a16:creationId xmlns:a16="http://schemas.microsoft.com/office/drawing/2014/main" id="{F0DED8FB-375B-48F4-9117-5D35D96B5C3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764904" y="1592263"/>
            <a:ext cx="3876233" cy="47529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FB2E6AA8-DE9C-4CB5-BE52-F837027FDE29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CDD67354-0E18-451F-AA58-EEFF4F596F9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727DD732-69B4-4C74-883D-517261FEBA0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0863" y="121300"/>
            <a:ext cx="9431338" cy="343572"/>
          </a:xfrm>
        </p:spPr>
        <p:txBody>
          <a:bodyPr anchor="b"/>
          <a:lstStyle>
            <a:lvl1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de-DE" sz="2000" b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lang="de-DE" sz="2000" b="0" kern="1200" smtClean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2pPr>
            <a:lvl3pPr marL="0" indent="0"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/>
              <a:defRPr lang="de-DE" sz="20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0" indent="0"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/>
              <a:defRPr lang="de-DE" sz="20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en-US"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</a:lstStyle>
          <a:p>
            <a:pPr marL="0" lvl="0" indent="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75"/>
              </a:spcAft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de-DE" dirty="0" err="1"/>
              <a:t>Subline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F6ED4F5-AE67-4970-A4D0-4B5917A07124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3FABDA48-E695-430E-A034-7A45C4E6FCA5}" type="datetime1">
              <a:rPr lang="de-DE" smtClean="0"/>
              <a:t>20.11.2023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C537100-7D97-4554-AB6B-175AF732C52B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de-DE"/>
              <a:t>Stuttgart 2022 | www.klett.de | Alle Rechte vorbehalten. Von dieser Präsentation ist die Vervielfältigung für den eigenen Unterrichtsgebrauch gestattet.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8966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chformat Bild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>
            <a:extLst>
              <a:ext uri="{FF2B5EF4-FFF2-40B4-BE49-F238E27FC236}">
                <a16:creationId xmlns:a16="http://schemas.microsoft.com/office/drawing/2014/main" id="{968BC8A9-6143-4F97-B48D-40F63FBA24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 eingeben</a:t>
            </a:r>
          </a:p>
        </p:txBody>
      </p:sp>
      <p:sp>
        <p:nvSpPr>
          <p:cNvPr id="10" name="Bildplatzhalter 3">
            <a:extLst>
              <a:ext uri="{FF2B5EF4-FFF2-40B4-BE49-F238E27FC236}">
                <a16:creationId xmlns:a16="http://schemas.microsoft.com/office/drawing/2014/main" id="{7D60C37C-C1CA-4787-AAF7-97D3EA1B4C7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148703" y="1592262"/>
            <a:ext cx="3492435" cy="4752000"/>
          </a:xfrm>
          <a:solidFill>
            <a:schemeClr val="bg1"/>
          </a:solidFill>
          <a:ln w="6350">
            <a:solidFill>
              <a:schemeClr val="bg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r>
              <a:rPr lang="de-DE" dirty="0"/>
              <a:t>Buchabbildung einfügen</a:t>
            </a:r>
            <a:endParaRPr lang="en-US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74D4FD2-1058-4AD6-88B3-623E44DE171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DD67354-0E18-451F-AA58-EEFF4F596F9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79B80293-9D65-4851-911C-4FB9CA0F020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50863" y="1592263"/>
            <a:ext cx="7329113" cy="47529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1" name="Textplatzhalter 5">
            <a:extLst>
              <a:ext uri="{FF2B5EF4-FFF2-40B4-BE49-F238E27FC236}">
                <a16:creationId xmlns:a16="http://schemas.microsoft.com/office/drawing/2014/main" id="{00D055C5-0C4D-4456-A606-4D67CBD831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0863" y="121300"/>
            <a:ext cx="9431338" cy="343572"/>
          </a:xfrm>
        </p:spPr>
        <p:txBody>
          <a:bodyPr anchor="b"/>
          <a:lstStyle>
            <a:lvl1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de-DE" sz="2000" b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lang="de-DE" sz="2000" b="0" kern="1200" smtClean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2pPr>
            <a:lvl3pPr marL="0" indent="0"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/>
              <a:defRPr lang="de-DE" sz="20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0" indent="0"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/>
              <a:defRPr lang="de-DE" sz="20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en-US"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</a:lstStyle>
          <a:p>
            <a:pPr marL="0" lvl="0" indent="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75"/>
              </a:spcAft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de-DE" dirty="0" err="1"/>
              <a:t>Subline</a:t>
            </a:r>
            <a:endParaRPr lang="de-DE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7A2D734D-1D14-470C-9AC6-C3B7079892B5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836DB567-3A42-423F-923A-0AAFE289A481}" type="datetime1">
              <a:rPr lang="de-DE" smtClean="0"/>
              <a:t>20.11.2023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0ABA969-D38D-420E-A458-023673F37D0B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de-DE"/>
              <a:t>Stuttgart 2022 | www.klett.de | Alle Rechte vorbehalten. Von dieser Präsentation ist die Vervielfältigung für den eigenen Unterrichtsgebrauch gestattet.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93907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rformat Bild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2BE0D96C-E021-4C94-82AF-1531724BA0B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748045" y="1591200"/>
            <a:ext cx="6893094" cy="4752000"/>
          </a:xfrm>
          <a:solidFill>
            <a:schemeClr val="bg1"/>
          </a:solidFill>
          <a:ln w="6350">
            <a:solidFill>
              <a:schemeClr val="bg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lang="de-DE">
                <a:solidFill>
                  <a:schemeClr val="bg2"/>
                </a:solidFill>
              </a:defRPr>
            </a:lvl1pPr>
          </a:lstStyle>
          <a:p>
            <a:r>
              <a:rPr lang="de-DE" dirty="0"/>
              <a:t>Buchabbildung Doppelseite einfügen</a:t>
            </a:r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1D0C0C1-5F75-4D15-A386-7983678E54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 eingeben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4D831D8E-811C-4449-9CE2-C9D00BCBD36E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CDD67354-0E18-451F-AA58-EEFF4F596F9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E4FFC216-EAB0-4DF5-958E-9E3D64F0B46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0863" y="121300"/>
            <a:ext cx="9431338" cy="343572"/>
          </a:xfrm>
        </p:spPr>
        <p:txBody>
          <a:bodyPr anchor="b"/>
          <a:lstStyle>
            <a:lvl1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de-DE" sz="2000" b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lang="de-DE" sz="2000" b="0" kern="1200" smtClean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2pPr>
            <a:lvl3pPr marL="0" indent="0"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/>
              <a:defRPr lang="de-DE" sz="20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0" indent="0"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/>
              <a:defRPr lang="de-DE" sz="20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en-US"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</a:lstStyle>
          <a:p>
            <a:pPr marL="0" lvl="0" indent="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75"/>
              </a:spcAft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de-DE" dirty="0" err="1"/>
              <a:t>Subline</a:t>
            </a:r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6B01C73-B666-4D13-9B61-0CD7EE500EE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50863" y="1592263"/>
            <a:ext cx="3984625" cy="47529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FD9FE02-A56E-4E35-A83F-4E9D7672B6F5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B7174175-7098-4929-9D24-5C601E139BB5}" type="datetime1">
              <a:rPr lang="de-DE" smtClean="0"/>
              <a:t>20.11.2023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F73AB7E-0A47-4D76-B8E3-55E477D9EEE2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de-DE"/>
              <a:t>Stuttgart 2022 | www.klett.de | Alle Rechte vorbehalten. Von dieser Präsentation ist die Vervielfältigung für den eigenen Unterrichtsgebrauch gestattet.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33389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BE1DF39-5152-4977-AD3F-E8993E05F9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D67354-0E18-451F-AA58-EEFF4F596F9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8C8808B-D424-493D-91B4-EA02410B7E06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FEE7BAE7-6233-43E3-9E3F-FD721CF437EB}" type="datetime1">
              <a:rPr lang="de-DE" smtClean="0"/>
              <a:t>20.11.2023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82A90EA5-9C41-449B-8379-62D5883F63C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 dirty="0"/>
              <a:t>Stuttgart 2024 | www.klett.de | Alle Rechte vorbehalten. Von dieser Präsentation ist die Vervielfältigung für den eigenen Unterrichtsgebrauch gestattet.</a:t>
            </a:r>
          </a:p>
        </p:txBody>
      </p:sp>
    </p:spTree>
    <p:extLst>
      <p:ext uri="{BB962C8B-B14F-4D97-AF65-F5344CB8AC3E}">
        <p14:creationId xmlns:p14="http://schemas.microsoft.com/office/powerpoint/2010/main" val="7656435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ur Titel ohn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7DB04486-6778-49B0-B2E4-CCAD844209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594163"/>
            <a:ext cx="11088000" cy="32042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Titel eingeben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14F56DA-456A-4BD4-9C7D-E4953945B5E8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CDD67354-0E18-451F-AA58-EEFF4F596F9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14E47F7-E280-43F2-A33D-1B7E17FE5148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53568A0E-E03A-419A-A7C1-7E5D307F3285}" type="datetime1">
              <a:rPr lang="de-DE" smtClean="0"/>
              <a:t>20.11.2023</a:t>
            </a:fld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B635D186-5F77-4F7E-BB7C-D63A442B180E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de-DE"/>
              <a:t>Stuttgart 2022 | www.klett.de | Alle Rechte vorbehalten. Von dieser Präsentation ist die Vervielfältigung für den eigenen Unterrichtsgebrauch gestattet.</a:t>
            </a:r>
            <a:endParaRPr lang="de-DE" dirty="0"/>
          </a:p>
        </p:txBody>
      </p:sp>
      <p:sp>
        <p:nvSpPr>
          <p:cNvPr id="10" name="Textplatzhalter 6">
            <a:extLst>
              <a:ext uri="{FF2B5EF4-FFF2-40B4-BE49-F238E27FC236}">
                <a16:creationId xmlns:a16="http://schemas.microsoft.com/office/drawing/2014/main" id="{6A956204-4ADD-49A5-9F53-F21D15F42F5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50863" y="122872"/>
            <a:ext cx="11088000" cy="342000"/>
          </a:xfrm>
        </p:spPr>
        <p:txBody>
          <a:bodyPr anchor="b"/>
          <a:lstStyle>
            <a:lvl1pPr>
              <a:lnSpc>
                <a:spcPct val="110000"/>
              </a:lnSpc>
              <a:spcAft>
                <a:spcPts val="0"/>
              </a:spcAft>
              <a:defRPr sz="2000"/>
            </a:lvl1pPr>
            <a:lvl2pPr>
              <a:defRPr sz="2000" b="0"/>
            </a:lvl2pPr>
            <a:lvl3pPr marL="0" indent="0">
              <a:buNone/>
              <a:defRPr sz="2000"/>
            </a:lvl3pPr>
            <a:lvl4pPr marL="0" indent="0">
              <a:buNone/>
              <a:tabLst/>
              <a:defRPr sz="2000"/>
            </a:lvl4pPr>
          </a:lstStyle>
          <a:p>
            <a:pPr lvl="3"/>
            <a:r>
              <a:rPr lang="de-DE"/>
              <a:t>Subline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BFC8A812-6CD7-4808-B402-5BE56766472A}"/>
              </a:ext>
            </a:extLst>
          </p:cNvPr>
          <p:cNvSpPr txBox="1"/>
          <p:nvPr userDrawn="1"/>
        </p:nvSpPr>
        <p:spPr>
          <a:xfrm>
            <a:off x="550863" y="6455151"/>
            <a:ext cx="1332000" cy="14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0000"/>
              </a:lnSpc>
            </a:pPr>
            <a:r>
              <a:rPr lang="de-DE" sz="800" dirty="0">
                <a:solidFill>
                  <a:schemeClr val="tx1"/>
                </a:solidFill>
              </a:rPr>
              <a:t>© Ernst Klett Verlag GmbH</a:t>
            </a:r>
          </a:p>
          <a:p>
            <a:pPr algn="l">
              <a:lnSpc>
                <a:spcPct val="100000"/>
              </a:lnSpc>
            </a:pPr>
            <a:endParaRPr lang="de-DE" sz="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2937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erichte 2spaltig sehr vie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1B4D7C-87F0-46E0-8ECC-656B8C3453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594163"/>
            <a:ext cx="11088000" cy="32042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Folien mit sehr viel Text 2spaltig – nur für Berichte oder ähnliche Vorlagen</a:t>
            </a:r>
            <a:endParaRPr lang="en-US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50E6E28-B5BA-48A2-85C8-63ED2441930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DD67354-0E18-451F-AA58-EEFF4F596F9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EA6B4DD-8211-44C5-AE07-1A73358AE332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B975EB4B-AEF3-40D3-A82A-79B56C3CA46E}" type="datetime1">
              <a:rPr lang="de-DE" smtClean="0"/>
              <a:t>20.11.2023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FBA790F-87C9-4974-A47D-87416A2634D0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de-DE"/>
              <a:t>Stuttgart 2022 | www.klett.de | Alle Rechte vorbehalten. Von dieser Präsentation ist die Vervielfältigung für den eigenen Unterrichtsgebrauch gestattet.</a:t>
            </a:r>
            <a:endParaRPr lang="de-DE" dirty="0"/>
          </a:p>
        </p:txBody>
      </p:sp>
      <p:sp>
        <p:nvSpPr>
          <p:cNvPr id="12" name="Inhaltsplatzhalter 6">
            <a:extLst>
              <a:ext uri="{FF2B5EF4-FFF2-40B4-BE49-F238E27FC236}">
                <a16:creationId xmlns:a16="http://schemas.microsoft.com/office/drawing/2014/main" id="{1FF87685-8331-45D5-93A6-8AB81D78AE68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50863" y="1592264"/>
            <a:ext cx="5421600" cy="4752974"/>
          </a:xfrm>
        </p:spPr>
        <p:txBody>
          <a:bodyPr/>
          <a:lstStyle>
            <a:lvl1pPr marL="0" indent="0">
              <a:lnSpc>
                <a:spcPct val="100000"/>
              </a:lnSpc>
              <a:defRPr sz="1100"/>
            </a:lvl1pPr>
            <a:lvl2pPr>
              <a:lnSpc>
                <a:spcPct val="100000"/>
              </a:lnSpc>
              <a:defRPr sz="1100"/>
            </a:lvl2pPr>
            <a:lvl3pPr marL="149225" indent="-149225">
              <a:lnSpc>
                <a:spcPct val="100000"/>
              </a:lnSpc>
              <a:defRPr sz="1100"/>
            </a:lvl3pPr>
            <a:lvl4pPr marL="309563" indent="-153988">
              <a:defRPr sz="1100"/>
            </a:lvl4pPr>
            <a:lvl5pPr marL="233363" indent="-233363">
              <a:defRPr sz="11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3" name="Inhaltsplatzhalter 6">
            <a:extLst>
              <a:ext uri="{FF2B5EF4-FFF2-40B4-BE49-F238E27FC236}">
                <a16:creationId xmlns:a16="http://schemas.microsoft.com/office/drawing/2014/main" id="{7A633A29-AEEF-4CEA-B406-6AAE35DEDD36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217263" y="1592264"/>
            <a:ext cx="5421600" cy="4752974"/>
          </a:xfrm>
        </p:spPr>
        <p:txBody>
          <a:bodyPr/>
          <a:lstStyle>
            <a:lvl1pPr marL="0" indent="0">
              <a:lnSpc>
                <a:spcPct val="100000"/>
              </a:lnSpc>
              <a:defRPr sz="1100"/>
            </a:lvl1pPr>
            <a:lvl2pPr>
              <a:lnSpc>
                <a:spcPct val="100000"/>
              </a:lnSpc>
              <a:defRPr sz="1100"/>
            </a:lvl2pPr>
            <a:lvl3pPr marL="149225" indent="-149225">
              <a:lnSpc>
                <a:spcPct val="100000"/>
              </a:lnSpc>
              <a:defRPr sz="1100"/>
            </a:lvl3pPr>
            <a:lvl4pPr marL="309563" indent="-153988">
              <a:defRPr sz="1100"/>
            </a:lvl4pPr>
            <a:lvl5pPr marL="233363" indent="-233363">
              <a:defRPr sz="11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4" name="Textplatzhalter 6">
            <a:extLst>
              <a:ext uri="{FF2B5EF4-FFF2-40B4-BE49-F238E27FC236}">
                <a16:creationId xmlns:a16="http://schemas.microsoft.com/office/drawing/2014/main" id="{4DE8C2B4-40E3-4F32-9B86-32BC93EFF35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50863" y="122872"/>
            <a:ext cx="11088000" cy="342000"/>
          </a:xfrm>
        </p:spPr>
        <p:txBody>
          <a:bodyPr anchor="b"/>
          <a:lstStyle>
            <a:lvl1pPr>
              <a:lnSpc>
                <a:spcPct val="110000"/>
              </a:lnSpc>
              <a:spcAft>
                <a:spcPts val="0"/>
              </a:spcAft>
              <a:defRPr sz="2000"/>
            </a:lvl1pPr>
            <a:lvl2pPr>
              <a:defRPr sz="2000" b="0"/>
            </a:lvl2pPr>
            <a:lvl3pPr marL="0" indent="0">
              <a:buNone/>
              <a:defRPr sz="2000"/>
            </a:lvl3pPr>
            <a:lvl4pPr marL="0" indent="0">
              <a:buNone/>
              <a:tabLst/>
              <a:defRPr sz="2000"/>
            </a:lvl4pPr>
          </a:lstStyle>
          <a:p>
            <a:pPr lvl="3"/>
            <a:r>
              <a:rPr lang="de-DE"/>
              <a:t>Subline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E36B464-2F7A-4982-8218-1A17502FD4A4}"/>
              </a:ext>
            </a:extLst>
          </p:cNvPr>
          <p:cNvSpPr txBox="1"/>
          <p:nvPr userDrawn="1"/>
        </p:nvSpPr>
        <p:spPr>
          <a:xfrm>
            <a:off x="550863" y="6455151"/>
            <a:ext cx="1332000" cy="14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0000"/>
              </a:lnSpc>
            </a:pPr>
            <a:r>
              <a:rPr lang="de-DE" sz="800" dirty="0">
                <a:solidFill>
                  <a:schemeClr val="tx1"/>
                </a:solidFill>
              </a:rPr>
              <a:t>© Ernst Klett Verlag GmbH</a:t>
            </a:r>
          </a:p>
          <a:p>
            <a:pPr algn="l">
              <a:lnSpc>
                <a:spcPct val="100000"/>
              </a:lnSpc>
            </a:pPr>
            <a:endParaRPr lang="de-DE" sz="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65398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erichte 3spaltig sehr vie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1B4D7C-87F0-46E0-8ECC-656B8C3453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594163"/>
            <a:ext cx="11088000" cy="32042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Folien mit sehr viel Text 3spaltig – nur für Berichte oder ähnliche Vorlagen</a:t>
            </a:r>
            <a:endParaRPr lang="en-US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50E6E28-B5BA-48A2-85C8-63ED2441930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DD67354-0E18-451F-AA58-EEFF4F596F9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EA6B4DD-8211-44C5-AE07-1A73358AE332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4B743868-4D87-4E8B-A5C6-23558C4F7909}" type="datetime1">
              <a:rPr lang="de-DE" smtClean="0"/>
              <a:t>20.11.2023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FBA790F-87C9-4974-A47D-87416A2634D0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de-DE"/>
              <a:t>Stuttgart 2022 | www.klett.de | Alle Rechte vorbehalten. Von dieser Präsentation ist die Vervielfältigung für den eigenen Unterrichtsgebrauch gestattet.</a:t>
            </a:r>
            <a:endParaRPr lang="de-DE" dirty="0"/>
          </a:p>
        </p:txBody>
      </p:sp>
      <p:sp>
        <p:nvSpPr>
          <p:cNvPr id="12" name="Inhaltsplatzhalter 6">
            <a:extLst>
              <a:ext uri="{FF2B5EF4-FFF2-40B4-BE49-F238E27FC236}">
                <a16:creationId xmlns:a16="http://schemas.microsoft.com/office/drawing/2014/main" id="{1FF87685-8331-45D5-93A6-8AB81D78AE68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50863" y="1592264"/>
            <a:ext cx="3576758" cy="4752974"/>
          </a:xfrm>
        </p:spPr>
        <p:txBody>
          <a:bodyPr/>
          <a:lstStyle>
            <a:lvl1pPr marL="0" indent="0">
              <a:lnSpc>
                <a:spcPct val="100000"/>
              </a:lnSpc>
              <a:defRPr sz="1100"/>
            </a:lvl1pPr>
            <a:lvl2pPr>
              <a:lnSpc>
                <a:spcPct val="100000"/>
              </a:lnSpc>
              <a:defRPr sz="1100"/>
            </a:lvl2pPr>
            <a:lvl3pPr marL="149225" indent="-149225">
              <a:lnSpc>
                <a:spcPct val="100000"/>
              </a:lnSpc>
              <a:defRPr sz="1100"/>
            </a:lvl3pPr>
            <a:lvl4pPr marL="309563" indent="-153988">
              <a:defRPr sz="1100"/>
            </a:lvl4pPr>
            <a:lvl5pPr marL="233363" indent="-233363">
              <a:defRPr sz="11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4" name="Inhaltsplatzhalter 6">
            <a:extLst>
              <a:ext uri="{FF2B5EF4-FFF2-40B4-BE49-F238E27FC236}">
                <a16:creationId xmlns:a16="http://schemas.microsoft.com/office/drawing/2014/main" id="{A8DEA34C-CCAB-4907-B835-B8D36EEC2E95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307621" y="1592264"/>
            <a:ext cx="3576758" cy="4752974"/>
          </a:xfrm>
        </p:spPr>
        <p:txBody>
          <a:bodyPr/>
          <a:lstStyle>
            <a:lvl1pPr marL="0" indent="0">
              <a:lnSpc>
                <a:spcPct val="100000"/>
              </a:lnSpc>
              <a:defRPr sz="1100"/>
            </a:lvl1pPr>
            <a:lvl2pPr>
              <a:lnSpc>
                <a:spcPct val="100000"/>
              </a:lnSpc>
              <a:defRPr sz="1100"/>
            </a:lvl2pPr>
            <a:lvl3pPr marL="149225" indent="-149225">
              <a:lnSpc>
                <a:spcPct val="100000"/>
              </a:lnSpc>
              <a:defRPr sz="1100"/>
            </a:lvl3pPr>
            <a:lvl4pPr marL="309563" indent="-153988">
              <a:defRPr sz="1100"/>
            </a:lvl4pPr>
            <a:lvl5pPr marL="233363" indent="-233363">
              <a:defRPr sz="11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5" name="Inhaltsplatzhalter 6">
            <a:extLst>
              <a:ext uri="{FF2B5EF4-FFF2-40B4-BE49-F238E27FC236}">
                <a16:creationId xmlns:a16="http://schemas.microsoft.com/office/drawing/2014/main" id="{0D44BF0E-1AC0-425D-A373-E7886130AFDD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8064379" y="1592264"/>
            <a:ext cx="3576758" cy="4752974"/>
          </a:xfrm>
        </p:spPr>
        <p:txBody>
          <a:bodyPr/>
          <a:lstStyle>
            <a:lvl1pPr marL="0" indent="0">
              <a:lnSpc>
                <a:spcPct val="100000"/>
              </a:lnSpc>
              <a:defRPr sz="1100"/>
            </a:lvl1pPr>
            <a:lvl2pPr>
              <a:lnSpc>
                <a:spcPct val="100000"/>
              </a:lnSpc>
              <a:defRPr sz="1100"/>
            </a:lvl2pPr>
            <a:lvl3pPr marL="149225" indent="-149225">
              <a:lnSpc>
                <a:spcPct val="100000"/>
              </a:lnSpc>
              <a:defRPr sz="1100"/>
            </a:lvl3pPr>
            <a:lvl4pPr marL="309563" indent="-153988">
              <a:defRPr sz="1100"/>
            </a:lvl4pPr>
            <a:lvl5pPr marL="233363" indent="-233363">
              <a:defRPr sz="11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045A6BD-ABB6-4C43-9290-5C593ADEBC0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50863" y="122872"/>
            <a:ext cx="11088000" cy="342000"/>
          </a:xfrm>
        </p:spPr>
        <p:txBody>
          <a:bodyPr anchor="b"/>
          <a:lstStyle>
            <a:lvl1pPr>
              <a:lnSpc>
                <a:spcPct val="110000"/>
              </a:lnSpc>
              <a:spcAft>
                <a:spcPts val="0"/>
              </a:spcAft>
              <a:defRPr sz="2000"/>
            </a:lvl1pPr>
            <a:lvl2pPr>
              <a:defRPr sz="2000" b="0"/>
            </a:lvl2pPr>
            <a:lvl3pPr marL="0" indent="0">
              <a:buNone/>
              <a:defRPr sz="2000"/>
            </a:lvl3pPr>
            <a:lvl4pPr marL="0" indent="0">
              <a:buNone/>
              <a:tabLst/>
              <a:defRPr sz="2000"/>
            </a:lvl4pPr>
          </a:lstStyle>
          <a:p>
            <a:pPr lvl="3"/>
            <a:r>
              <a:rPr lang="de-DE"/>
              <a:t>Subline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04BBBD5-9E45-47D4-ADC3-EDFA0D818739}"/>
              </a:ext>
            </a:extLst>
          </p:cNvPr>
          <p:cNvSpPr txBox="1"/>
          <p:nvPr userDrawn="1"/>
        </p:nvSpPr>
        <p:spPr>
          <a:xfrm>
            <a:off x="550863" y="6455151"/>
            <a:ext cx="1332000" cy="14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0000"/>
              </a:lnSpc>
            </a:pPr>
            <a:r>
              <a:rPr lang="de-DE" sz="800" dirty="0">
                <a:solidFill>
                  <a:schemeClr val="tx1"/>
                </a:solidFill>
              </a:rPr>
              <a:t>© Ernst Klett Verlag GmbH</a:t>
            </a:r>
          </a:p>
          <a:p>
            <a:pPr algn="l">
              <a:lnSpc>
                <a:spcPct val="100000"/>
              </a:lnSpc>
            </a:pPr>
            <a:endParaRPr lang="de-DE" sz="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2358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9">
            <a:extLst>
              <a:ext uri="{FF2B5EF4-FFF2-40B4-BE49-F238E27FC236}">
                <a16:creationId xmlns:a16="http://schemas.microsoft.com/office/drawing/2014/main" id="{60C74C16-3FB9-4A9F-80F5-2CDBB4F1BBD4}"/>
              </a:ext>
            </a:extLst>
          </p:cNvPr>
          <p:cNvSpPr/>
          <p:nvPr userDrawn="1"/>
        </p:nvSpPr>
        <p:spPr>
          <a:xfrm>
            <a:off x="-5666" y="0"/>
            <a:ext cx="12198527" cy="1265277"/>
          </a:xfrm>
          <a:custGeom>
            <a:avLst/>
            <a:gdLst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0 w 12192000"/>
              <a:gd name="connsiteY3" fmla="*/ 1258888 h 1258888"/>
              <a:gd name="connsiteX4" fmla="*/ 0 w 12192000"/>
              <a:gd name="connsiteY4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66447 w 12192000"/>
              <a:gd name="connsiteY3" fmla="*/ 1255059 h 1258888"/>
              <a:gd name="connsiteX4" fmla="*/ 0 w 12192000"/>
              <a:gd name="connsiteY4" fmla="*/ 1258888 h 1258888"/>
              <a:gd name="connsiteX5" fmla="*/ 0 w 12192000"/>
              <a:gd name="connsiteY5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75412 w 12192000"/>
              <a:gd name="connsiteY3" fmla="*/ 582706 h 1258888"/>
              <a:gd name="connsiteX4" fmla="*/ 0 w 12192000"/>
              <a:gd name="connsiteY4" fmla="*/ 1258888 h 1258888"/>
              <a:gd name="connsiteX5" fmla="*/ 0 w 12192000"/>
              <a:gd name="connsiteY5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75412 w 12192000"/>
              <a:gd name="connsiteY3" fmla="*/ 582706 h 1258888"/>
              <a:gd name="connsiteX4" fmla="*/ 0 w 12192000"/>
              <a:gd name="connsiteY4" fmla="*/ 927194 h 1258888"/>
              <a:gd name="connsiteX5" fmla="*/ 0 w 12192000"/>
              <a:gd name="connsiteY5" fmla="*/ 0 h 1258888"/>
              <a:gd name="connsiteX0" fmla="*/ 0 w 12209929"/>
              <a:gd name="connsiteY0" fmla="*/ 0 h 927194"/>
              <a:gd name="connsiteX1" fmla="*/ 12192000 w 12209929"/>
              <a:gd name="connsiteY1" fmla="*/ 0 h 927194"/>
              <a:gd name="connsiteX2" fmla="*/ 12209929 w 12209929"/>
              <a:gd name="connsiteY2" fmla="*/ 712040 h 927194"/>
              <a:gd name="connsiteX3" fmla="*/ 4975412 w 12209929"/>
              <a:gd name="connsiteY3" fmla="*/ 582706 h 927194"/>
              <a:gd name="connsiteX4" fmla="*/ 0 w 12209929"/>
              <a:gd name="connsiteY4" fmla="*/ 927194 h 927194"/>
              <a:gd name="connsiteX5" fmla="*/ 0 w 12209929"/>
              <a:gd name="connsiteY5" fmla="*/ 0 h 927194"/>
              <a:gd name="connsiteX0" fmla="*/ 0 w 12192000"/>
              <a:gd name="connsiteY0" fmla="*/ 0 h 963052"/>
              <a:gd name="connsiteX1" fmla="*/ 12192000 w 12192000"/>
              <a:gd name="connsiteY1" fmla="*/ 0 h 963052"/>
              <a:gd name="connsiteX2" fmla="*/ 12183035 w 12192000"/>
              <a:gd name="connsiteY2" fmla="*/ 963052 h 963052"/>
              <a:gd name="connsiteX3" fmla="*/ 4975412 w 12192000"/>
              <a:gd name="connsiteY3" fmla="*/ 582706 h 963052"/>
              <a:gd name="connsiteX4" fmla="*/ 0 w 12192000"/>
              <a:gd name="connsiteY4" fmla="*/ 927194 h 963052"/>
              <a:gd name="connsiteX5" fmla="*/ 0 w 12192000"/>
              <a:gd name="connsiteY5" fmla="*/ 0 h 963052"/>
              <a:gd name="connsiteX0" fmla="*/ 0 w 12192000"/>
              <a:gd name="connsiteY0" fmla="*/ 0 h 1084729"/>
              <a:gd name="connsiteX1" fmla="*/ 12192000 w 12192000"/>
              <a:gd name="connsiteY1" fmla="*/ 0 h 1084729"/>
              <a:gd name="connsiteX2" fmla="*/ 12183035 w 12192000"/>
              <a:gd name="connsiteY2" fmla="*/ 963052 h 1084729"/>
              <a:gd name="connsiteX3" fmla="*/ 4823012 w 12192000"/>
              <a:gd name="connsiteY3" fmla="*/ 1084729 h 1084729"/>
              <a:gd name="connsiteX4" fmla="*/ 0 w 12192000"/>
              <a:gd name="connsiteY4" fmla="*/ 927194 h 1084729"/>
              <a:gd name="connsiteX5" fmla="*/ 0 w 12192000"/>
              <a:gd name="connsiteY5" fmla="*/ 0 h 1084729"/>
              <a:gd name="connsiteX0" fmla="*/ 0 w 12192000"/>
              <a:gd name="connsiteY0" fmla="*/ 0 h 1106489"/>
              <a:gd name="connsiteX1" fmla="*/ 12192000 w 12192000"/>
              <a:gd name="connsiteY1" fmla="*/ 0 h 1106489"/>
              <a:gd name="connsiteX2" fmla="*/ 12183035 w 12192000"/>
              <a:gd name="connsiteY2" fmla="*/ 963052 h 1106489"/>
              <a:gd name="connsiteX3" fmla="*/ 4823012 w 12192000"/>
              <a:gd name="connsiteY3" fmla="*/ 1084729 h 1106489"/>
              <a:gd name="connsiteX4" fmla="*/ 8965 w 12192000"/>
              <a:gd name="connsiteY4" fmla="*/ 1106489 h 1106489"/>
              <a:gd name="connsiteX5" fmla="*/ 0 w 12192000"/>
              <a:gd name="connsiteY5" fmla="*/ 0 h 1106489"/>
              <a:gd name="connsiteX0" fmla="*/ 862 w 12192862"/>
              <a:gd name="connsiteY0" fmla="*/ 0 h 1267853"/>
              <a:gd name="connsiteX1" fmla="*/ 12192862 w 12192862"/>
              <a:gd name="connsiteY1" fmla="*/ 0 h 1267853"/>
              <a:gd name="connsiteX2" fmla="*/ 12183897 w 12192862"/>
              <a:gd name="connsiteY2" fmla="*/ 963052 h 1267853"/>
              <a:gd name="connsiteX3" fmla="*/ 4823874 w 12192862"/>
              <a:gd name="connsiteY3" fmla="*/ 1084729 h 1267853"/>
              <a:gd name="connsiteX4" fmla="*/ 862 w 12192862"/>
              <a:gd name="connsiteY4" fmla="*/ 1267853 h 1267853"/>
              <a:gd name="connsiteX5" fmla="*/ 862 w 12192862"/>
              <a:gd name="connsiteY5" fmla="*/ 0 h 1267853"/>
              <a:gd name="connsiteX0" fmla="*/ 862 w 12193724"/>
              <a:gd name="connsiteY0" fmla="*/ 0 h 1267853"/>
              <a:gd name="connsiteX1" fmla="*/ 12192862 w 12193724"/>
              <a:gd name="connsiteY1" fmla="*/ 0 h 1267853"/>
              <a:gd name="connsiteX2" fmla="*/ 12192862 w 12193724"/>
              <a:gd name="connsiteY2" fmla="*/ 1249923 h 1267853"/>
              <a:gd name="connsiteX3" fmla="*/ 4823874 w 12193724"/>
              <a:gd name="connsiteY3" fmla="*/ 1084729 h 1267853"/>
              <a:gd name="connsiteX4" fmla="*/ 862 w 12193724"/>
              <a:gd name="connsiteY4" fmla="*/ 1267853 h 1267853"/>
              <a:gd name="connsiteX5" fmla="*/ 862 w 12193724"/>
              <a:gd name="connsiteY5" fmla="*/ 0 h 1267853"/>
              <a:gd name="connsiteX0" fmla="*/ 862 w 12193724"/>
              <a:gd name="connsiteY0" fmla="*/ 0 h 1265277"/>
              <a:gd name="connsiteX1" fmla="*/ 12192862 w 12193724"/>
              <a:gd name="connsiteY1" fmla="*/ 0 h 1265277"/>
              <a:gd name="connsiteX2" fmla="*/ 12192862 w 12193724"/>
              <a:gd name="connsiteY2" fmla="*/ 1249923 h 1265277"/>
              <a:gd name="connsiteX3" fmla="*/ 4823874 w 12193724"/>
              <a:gd name="connsiteY3" fmla="*/ 1084729 h 1265277"/>
              <a:gd name="connsiteX4" fmla="*/ 862 w 12193724"/>
              <a:gd name="connsiteY4" fmla="*/ 1265277 h 1265277"/>
              <a:gd name="connsiteX5" fmla="*/ 862 w 12193724"/>
              <a:gd name="connsiteY5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4828677 w 12198527"/>
              <a:gd name="connsiteY3" fmla="*/ 1084729 h 1265277"/>
              <a:gd name="connsiteX4" fmla="*/ 514 w 12198527"/>
              <a:gd name="connsiteY4" fmla="*/ 1265277 h 1265277"/>
              <a:gd name="connsiteX5" fmla="*/ 5665 w 12198527"/>
              <a:gd name="connsiteY5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4828677 w 12198527"/>
              <a:gd name="connsiteY4" fmla="*/ 1084729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3950136 w 12198527"/>
              <a:gd name="connsiteY4" fmla="*/ 358588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132608 w 12198527"/>
              <a:gd name="connsiteY3" fmla="*/ 726141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23526 w 12198527"/>
              <a:gd name="connsiteY3" fmla="*/ 1210235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169241 h 1265277"/>
              <a:gd name="connsiteX3" fmla="*/ 8423526 w 12198527"/>
              <a:gd name="connsiteY3" fmla="*/ 1210235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8527" h="1265277">
                <a:moveTo>
                  <a:pt x="5665" y="0"/>
                </a:moveTo>
                <a:lnTo>
                  <a:pt x="12197665" y="0"/>
                </a:lnTo>
                <a:cubicBezTo>
                  <a:pt x="12194677" y="321017"/>
                  <a:pt x="12200653" y="848224"/>
                  <a:pt x="12197665" y="1169241"/>
                </a:cubicBezTo>
                <a:lnTo>
                  <a:pt x="8423526" y="1210235"/>
                </a:lnTo>
                <a:lnTo>
                  <a:pt x="3770842" y="1013011"/>
                </a:lnTo>
                <a:lnTo>
                  <a:pt x="514" y="1265277"/>
                </a:lnTo>
                <a:cubicBezTo>
                  <a:pt x="-2474" y="896447"/>
                  <a:pt x="8653" y="368830"/>
                  <a:pt x="566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C18E7E2A-9789-4F69-A2DF-EFAC419B08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5665" y="3175257"/>
            <a:ext cx="12197666" cy="898916"/>
          </a:xfrm>
          <a:prstGeom prst="rect">
            <a:avLst/>
          </a:prstGeom>
          <a:noFill/>
        </p:spPr>
        <p:txBody>
          <a:bodyPr/>
          <a:lstStyle>
            <a:lvl1pPr algn="ctr">
              <a:defRPr sz="4800">
                <a:solidFill>
                  <a:schemeClr val="tx1"/>
                </a:solidFill>
              </a:defRPr>
            </a:lvl1pPr>
          </a:lstStyle>
          <a:p>
            <a:r>
              <a:rPr lang="de-DE"/>
              <a:t>Webadresse eingeben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A820A5C-5771-4E24-A466-9DE5D1E7F8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01138" y="0"/>
            <a:ext cx="1440000" cy="718403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54CE7D6D-D76C-426D-B57A-8FAB162A1FF8}"/>
              </a:ext>
            </a:extLst>
          </p:cNvPr>
          <p:cNvSpPr txBox="1"/>
          <p:nvPr userDrawn="1"/>
        </p:nvSpPr>
        <p:spPr>
          <a:xfrm>
            <a:off x="550863" y="6455151"/>
            <a:ext cx="1332000" cy="14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0000"/>
              </a:lnSpc>
            </a:pPr>
            <a:r>
              <a:rPr lang="de-DE" sz="800" dirty="0">
                <a:solidFill>
                  <a:schemeClr val="tx1"/>
                </a:solidFill>
              </a:rPr>
              <a:t>© Ernst Klett Verlag GmbH</a:t>
            </a:r>
          </a:p>
          <a:p>
            <a:pPr algn="l">
              <a:lnSpc>
                <a:spcPct val="100000"/>
              </a:lnSpc>
            </a:pPr>
            <a:endParaRPr lang="de-DE" sz="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6705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prung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08869A6-47EA-42A9-8B08-0DD182E9276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25722" y="-13425"/>
            <a:ext cx="5162660" cy="6871425"/>
          </a:xfrm>
          <a:solidFill>
            <a:schemeClr val="bg1"/>
          </a:solidFill>
          <a:ln w="6350">
            <a:solidFill>
              <a:schemeClr val="bg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lang="de-DE" dirty="0">
                <a:solidFill>
                  <a:schemeClr val="bg2"/>
                </a:solidFill>
              </a:defRPr>
            </a:lvl1pPr>
          </a:lstStyle>
          <a:p>
            <a:pPr lvl="0" algn="ctr"/>
            <a:r>
              <a:rPr lang="de-DE" dirty="0"/>
              <a:t>Linke Buchseite</a:t>
            </a:r>
          </a:p>
        </p:txBody>
      </p:sp>
      <p:sp>
        <p:nvSpPr>
          <p:cNvPr id="6" name="Bildplatzhalter 4">
            <a:extLst>
              <a:ext uri="{FF2B5EF4-FFF2-40B4-BE49-F238E27FC236}">
                <a16:creationId xmlns:a16="http://schemas.microsoft.com/office/drawing/2014/main" id="{A9E90B22-256E-4074-BF5D-346BB3D24CA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88381" y="-13425"/>
            <a:ext cx="5162660" cy="6871425"/>
          </a:xfrm>
          <a:solidFill>
            <a:schemeClr val="bg1"/>
          </a:solidFill>
          <a:ln w="6350">
            <a:solidFill>
              <a:schemeClr val="bg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lang="de-DE" dirty="0">
                <a:solidFill>
                  <a:schemeClr val="bg2"/>
                </a:solidFill>
              </a:defRPr>
            </a:lvl1pPr>
          </a:lstStyle>
          <a:p>
            <a:pPr lvl="0" algn="ctr"/>
            <a:r>
              <a:rPr lang="de-DE" dirty="0"/>
              <a:t>Rechte Buchseite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5438EA1B-E57B-4048-8B01-F8300FAD74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17137" y="6455151"/>
            <a:ext cx="324000" cy="144000"/>
          </a:xfrm>
        </p:spPr>
        <p:txBody>
          <a:bodyPr/>
          <a:lstStyle/>
          <a:p>
            <a:fld id="{CDD67354-0E18-451F-AA58-EEFF4F596F9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92664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prungseite mi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08869A6-47EA-42A9-8B08-0DD182E9276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166700" y="720727"/>
            <a:ext cx="3921681" cy="5219700"/>
          </a:xfrm>
          <a:solidFill>
            <a:schemeClr val="bg1"/>
          </a:solidFill>
          <a:ln w="6350">
            <a:solidFill>
              <a:schemeClr val="bg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lang="de-DE" dirty="0">
                <a:solidFill>
                  <a:schemeClr val="bg2"/>
                </a:solidFill>
              </a:defRPr>
            </a:lvl1pPr>
          </a:lstStyle>
          <a:p>
            <a:pPr lvl="0" algn="ctr"/>
            <a:r>
              <a:rPr lang="de-DE" dirty="0"/>
              <a:t>Linke Buchseite</a:t>
            </a:r>
          </a:p>
        </p:txBody>
      </p:sp>
      <p:sp>
        <p:nvSpPr>
          <p:cNvPr id="6" name="Bildplatzhalter 4">
            <a:extLst>
              <a:ext uri="{FF2B5EF4-FFF2-40B4-BE49-F238E27FC236}">
                <a16:creationId xmlns:a16="http://schemas.microsoft.com/office/drawing/2014/main" id="{A9E90B22-256E-4074-BF5D-346BB3D24CA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88381" y="720725"/>
            <a:ext cx="3921681" cy="5219701"/>
          </a:xfrm>
          <a:solidFill>
            <a:schemeClr val="bg1"/>
          </a:solidFill>
          <a:ln w="6350">
            <a:solidFill>
              <a:schemeClr val="bg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3600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lang="de-DE" dirty="0">
                <a:solidFill>
                  <a:schemeClr val="bg2"/>
                </a:solidFill>
              </a:defRPr>
            </a:lvl1pPr>
          </a:lstStyle>
          <a:p>
            <a:pPr lvl="0" algn="ctr"/>
            <a:r>
              <a:rPr lang="de-DE" dirty="0"/>
              <a:t>Rechte Buchseite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5438EA1B-E57B-4048-8B01-F8300FAD74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CDD67354-0E18-451F-AA58-EEFF4F596F9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EF1678FC-0E32-40E3-ABEB-FB4839A4EF5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EF52587-4596-4EC3-A418-AEEDC55C3687}" type="datetime1">
              <a:rPr lang="de-DE" smtClean="0"/>
              <a:t>20.11.2023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203CD6D-747C-43C0-A672-D648EA38D4C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/>
              <a:t>Stuttgart 2022 | www.klett.de | Alle Rechte vorbehalten. Von dieser Präsentation ist die Vervielfältigung für den eigenen Unterrichtsgebrauch gestattet.</a:t>
            </a:r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1FF06B94-BCE6-4C24-8BB5-6C32C54825B3}"/>
              </a:ext>
            </a:extLst>
          </p:cNvPr>
          <p:cNvSpPr txBox="1"/>
          <p:nvPr userDrawn="1"/>
        </p:nvSpPr>
        <p:spPr>
          <a:xfrm>
            <a:off x="550863" y="6455151"/>
            <a:ext cx="1332000" cy="14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0000"/>
              </a:lnSpc>
            </a:pPr>
            <a:r>
              <a:rPr lang="de-DE" sz="800" dirty="0">
                <a:solidFill>
                  <a:schemeClr val="tx1"/>
                </a:solidFill>
              </a:rPr>
              <a:t>© Ernst Klett Verlag GmbH</a:t>
            </a:r>
          </a:p>
          <a:p>
            <a:pPr algn="l">
              <a:lnSpc>
                <a:spcPct val="100000"/>
              </a:lnSpc>
            </a:pPr>
            <a:endParaRPr lang="de-DE" sz="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1934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seite ohne Lehrwe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35993187-AD21-49FA-A892-A084CD1C6A98}"/>
              </a:ext>
            </a:extLst>
          </p:cNvPr>
          <p:cNvSpPr/>
          <p:nvPr userDrawn="1"/>
        </p:nvSpPr>
        <p:spPr>
          <a:xfrm>
            <a:off x="0" y="1268413"/>
            <a:ext cx="12193221" cy="50768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F9599585-AACA-4585-B57A-17382197BA21}"/>
              </a:ext>
            </a:extLst>
          </p:cNvPr>
          <p:cNvSpPr/>
          <p:nvPr userDrawn="1"/>
        </p:nvSpPr>
        <p:spPr>
          <a:xfrm>
            <a:off x="-5666" y="0"/>
            <a:ext cx="12198527" cy="1265277"/>
          </a:xfrm>
          <a:custGeom>
            <a:avLst/>
            <a:gdLst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0 w 12192000"/>
              <a:gd name="connsiteY3" fmla="*/ 1258888 h 1258888"/>
              <a:gd name="connsiteX4" fmla="*/ 0 w 12192000"/>
              <a:gd name="connsiteY4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66447 w 12192000"/>
              <a:gd name="connsiteY3" fmla="*/ 1255059 h 1258888"/>
              <a:gd name="connsiteX4" fmla="*/ 0 w 12192000"/>
              <a:gd name="connsiteY4" fmla="*/ 1258888 h 1258888"/>
              <a:gd name="connsiteX5" fmla="*/ 0 w 12192000"/>
              <a:gd name="connsiteY5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75412 w 12192000"/>
              <a:gd name="connsiteY3" fmla="*/ 582706 h 1258888"/>
              <a:gd name="connsiteX4" fmla="*/ 0 w 12192000"/>
              <a:gd name="connsiteY4" fmla="*/ 1258888 h 1258888"/>
              <a:gd name="connsiteX5" fmla="*/ 0 w 12192000"/>
              <a:gd name="connsiteY5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75412 w 12192000"/>
              <a:gd name="connsiteY3" fmla="*/ 582706 h 1258888"/>
              <a:gd name="connsiteX4" fmla="*/ 0 w 12192000"/>
              <a:gd name="connsiteY4" fmla="*/ 927194 h 1258888"/>
              <a:gd name="connsiteX5" fmla="*/ 0 w 12192000"/>
              <a:gd name="connsiteY5" fmla="*/ 0 h 1258888"/>
              <a:gd name="connsiteX0" fmla="*/ 0 w 12209929"/>
              <a:gd name="connsiteY0" fmla="*/ 0 h 927194"/>
              <a:gd name="connsiteX1" fmla="*/ 12192000 w 12209929"/>
              <a:gd name="connsiteY1" fmla="*/ 0 h 927194"/>
              <a:gd name="connsiteX2" fmla="*/ 12209929 w 12209929"/>
              <a:gd name="connsiteY2" fmla="*/ 712040 h 927194"/>
              <a:gd name="connsiteX3" fmla="*/ 4975412 w 12209929"/>
              <a:gd name="connsiteY3" fmla="*/ 582706 h 927194"/>
              <a:gd name="connsiteX4" fmla="*/ 0 w 12209929"/>
              <a:gd name="connsiteY4" fmla="*/ 927194 h 927194"/>
              <a:gd name="connsiteX5" fmla="*/ 0 w 12209929"/>
              <a:gd name="connsiteY5" fmla="*/ 0 h 927194"/>
              <a:gd name="connsiteX0" fmla="*/ 0 w 12192000"/>
              <a:gd name="connsiteY0" fmla="*/ 0 h 963052"/>
              <a:gd name="connsiteX1" fmla="*/ 12192000 w 12192000"/>
              <a:gd name="connsiteY1" fmla="*/ 0 h 963052"/>
              <a:gd name="connsiteX2" fmla="*/ 12183035 w 12192000"/>
              <a:gd name="connsiteY2" fmla="*/ 963052 h 963052"/>
              <a:gd name="connsiteX3" fmla="*/ 4975412 w 12192000"/>
              <a:gd name="connsiteY3" fmla="*/ 582706 h 963052"/>
              <a:gd name="connsiteX4" fmla="*/ 0 w 12192000"/>
              <a:gd name="connsiteY4" fmla="*/ 927194 h 963052"/>
              <a:gd name="connsiteX5" fmla="*/ 0 w 12192000"/>
              <a:gd name="connsiteY5" fmla="*/ 0 h 963052"/>
              <a:gd name="connsiteX0" fmla="*/ 0 w 12192000"/>
              <a:gd name="connsiteY0" fmla="*/ 0 h 1084729"/>
              <a:gd name="connsiteX1" fmla="*/ 12192000 w 12192000"/>
              <a:gd name="connsiteY1" fmla="*/ 0 h 1084729"/>
              <a:gd name="connsiteX2" fmla="*/ 12183035 w 12192000"/>
              <a:gd name="connsiteY2" fmla="*/ 963052 h 1084729"/>
              <a:gd name="connsiteX3" fmla="*/ 4823012 w 12192000"/>
              <a:gd name="connsiteY3" fmla="*/ 1084729 h 1084729"/>
              <a:gd name="connsiteX4" fmla="*/ 0 w 12192000"/>
              <a:gd name="connsiteY4" fmla="*/ 927194 h 1084729"/>
              <a:gd name="connsiteX5" fmla="*/ 0 w 12192000"/>
              <a:gd name="connsiteY5" fmla="*/ 0 h 1084729"/>
              <a:gd name="connsiteX0" fmla="*/ 0 w 12192000"/>
              <a:gd name="connsiteY0" fmla="*/ 0 h 1106489"/>
              <a:gd name="connsiteX1" fmla="*/ 12192000 w 12192000"/>
              <a:gd name="connsiteY1" fmla="*/ 0 h 1106489"/>
              <a:gd name="connsiteX2" fmla="*/ 12183035 w 12192000"/>
              <a:gd name="connsiteY2" fmla="*/ 963052 h 1106489"/>
              <a:gd name="connsiteX3" fmla="*/ 4823012 w 12192000"/>
              <a:gd name="connsiteY3" fmla="*/ 1084729 h 1106489"/>
              <a:gd name="connsiteX4" fmla="*/ 8965 w 12192000"/>
              <a:gd name="connsiteY4" fmla="*/ 1106489 h 1106489"/>
              <a:gd name="connsiteX5" fmla="*/ 0 w 12192000"/>
              <a:gd name="connsiteY5" fmla="*/ 0 h 1106489"/>
              <a:gd name="connsiteX0" fmla="*/ 862 w 12192862"/>
              <a:gd name="connsiteY0" fmla="*/ 0 h 1267853"/>
              <a:gd name="connsiteX1" fmla="*/ 12192862 w 12192862"/>
              <a:gd name="connsiteY1" fmla="*/ 0 h 1267853"/>
              <a:gd name="connsiteX2" fmla="*/ 12183897 w 12192862"/>
              <a:gd name="connsiteY2" fmla="*/ 963052 h 1267853"/>
              <a:gd name="connsiteX3" fmla="*/ 4823874 w 12192862"/>
              <a:gd name="connsiteY3" fmla="*/ 1084729 h 1267853"/>
              <a:gd name="connsiteX4" fmla="*/ 862 w 12192862"/>
              <a:gd name="connsiteY4" fmla="*/ 1267853 h 1267853"/>
              <a:gd name="connsiteX5" fmla="*/ 862 w 12192862"/>
              <a:gd name="connsiteY5" fmla="*/ 0 h 1267853"/>
              <a:gd name="connsiteX0" fmla="*/ 862 w 12193724"/>
              <a:gd name="connsiteY0" fmla="*/ 0 h 1267853"/>
              <a:gd name="connsiteX1" fmla="*/ 12192862 w 12193724"/>
              <a:gd name="connsiteY1" fmla="*/ 0 h 1267853"/>
              <a:gd name="connsiteX2" fmla="*/ 12192862 w 12193724"/>
              <a:gd name="connsiteY2" fmla="*/ 1249923 h 1267853"/>
              <a:gd name="connsiteX3" fmla="*/ 4823874 w 12193724"/>
              <a:gd name="connsiteY3" fmla="*/ 1084729 h 1267853"/>
              <a:gd name="connsiteX4" fmla="*/ 862 w 12193724"/>
              <a:gd name="connsiteY4" fmla="*/ 1267853 h 1267853"/>
              <a:gd name="connsiteX5" fmla="*/ 862 w 12193724"/>
              <a:gd name="connsiteY5" fmla="*/ 0 h 1267853"/>
              <a:gd name="connsiteX0" fmla="*/ 862 w 12193724"/>
              <a:gd name="connsiteY0" fmla="*/ 0 h 1265277"/>
              <a:gd name="connsiteX1" fmla="*/ 12192862 w 12193724"/>
              <a:gd name="connsiteY1" fmla="*/ 0 h 1265277"/>
              <a:gd name="connsiteX2" fmla="*/ 12192862 w 12193724"/>
              <a:gd name="connsiteY2" fmla="*/ 1249923 h 1265277"/>
              <a:gd name="connsiteX3" fmla="*/ 4823874 w 12193724"/>
              <a:gd name="connsiteY3" fmla="*/ 1084729 h 1265277"/>
              <a:gd name="connsiteX4" fmla="*/ 862 w 12193724"/>
              <a:gd name="connsiteY4" fmla="*/ 1265277 h 1265277"/>
              <a:gd name="connsiteX5" fmla="*/ 862 w 12193724"/>
              <a:gd name="connsiteY5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4828677 w 12198527"/>
              <a:gd name="connsiteY3" fmla="*/ 1084729 h 1265277"/>
              <a:gd name="connsiteX4" fmla="*/ 514 w 12198527"/>
              <a:gd name="connsiteY4" fmla="*/ 1265277 h 1265277"/>
              <a:gd name="connsiteX5" fmla="*/ 5665 w 12198527"/>
              <a:gd name="connsiteY5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4828677 w 12198527"/>
              <a:gd name="connsiteY4" fmla="*/ 1084729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3950136 w 12198527"/>
              <a:gd name="connsiteY4" fmla="*/ 358588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132608 w 12198527"/>
              <a:gd name="connsiteY3" fmla="*/ 726141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23526 w 12198527"/>
              <a:gd name="connsiteY3" fmla="*/ 1210235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169241 h 1265277"/>
              <a:gd name="connsiteX3" fmla="*/ 8423526 w 12198527"/>
              <a:gd name="connsiteY3" fmla="*/ 1210235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8527" h="1265277">
                <a:moveTo>
                  <a:pt x="5665" y="0"/>
                </a:moveTo>
                <a:lnTo>
                  <a:pt x="12197665" y="0"/>
                </a:lnTo>
                <a:cubicBezTo>
                  <a:pt x="12194677" y="321017"/>
                  <a:pt x="12200653" y="848224"/>
                  <a:pt x="12197665" y="1169241"/>
                </a:cubicBezTo>
                <a:lnTo>
                  <a:pt x="8423526" y="1210235"/>
                </a:lnTo>
                <a:lnTo>
                  <a:pt x="3770842" y="1013011"/>
                </a:lnTo>
                <a:lnTo>
                  <a:pt x="514" y="1265277"/>
                </a:lnTo>
                <a:cubicBezTo>
                  <a:pt x="-2474" y="896447"/>
                  <a:pt x="8653" y="368830"/>
                  <a:pt x="566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A04EB5AF-AD54-44E2-BF1A-A3DD09020A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01138" y="0"/>
            <a:ext cx="1440000" cy="718403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DEE1FEC0-851F-45CF-9438-6364A4475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423" y="1769806"/>
            <a:ext cx="10451434" cy="2016214"/>
          </a:xfrm>
        </p:spPr>
        <p:txBody>
          <a:bodyPr anchor="b"/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A10D767-847B-47AB-A52C-97DE623A7B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0863" y="3957638"/>
            <a:ext cx="10451434" cy="849105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sz="3200" kern="1200" smtClean="0">
                <a:solidFill>
                  <a:schemeClr val="accent1"/>
                </a:solidFill>
                <a:latin typeface="Arial" charset="0"/>
              </a:defRPr>
            </a:lvl1pPr>
            <a:lvl2pPr>
              <a:defRPr lang="de-DE" sz="2800" b="0" kern="1200" smtClean="0">
                <a:solidFill>
                  <a:schemeClr val="tx2"/>
                </a:solidFill>
                <a:latin typeface="Arial" charset="0"/>
                <a:ea typeface="+mn-ea"/>
                <a:cs typeface="+mn-cs"/>
              </a:defRPr>
            </a:lvl2pPr>
            <a:lvl3pPr>
              <a:defRPr lang="de-DE" sz="2000" kern="1200" smtClean="0">
                <a:solidFill>
                  <a:schemeClr val="tx2"/>
                </a:solidFill>
                <a:latin typeface="Arial" charset="0"/>
                <a:ea typeface="+mn-ea"/>
                <a:cs typeface="+mn-cs"/>
              </a:defRPr>
            </a:lvl3pPr>
            <a:lvl4pPr>
              <a:defRPr lang="de-DE" sz="2000" kern="1200" smtClean="0">
                <a:solidFill>
                  <a:schemeClr val="tx2"/>
                </a:solidFill>
                <a:latin typeface="Arial" charset="0"/>
                <a:ea typeface="+mn-ea"/>
                <a:cs typeface="+mn-cs"/>
              </a:defRPr>
            </a:lvl4pPr>
            <a:lvl5pPr>
              <a:defRPr lang="de-DE" sz="2000" kern="1200">
                <a:solidFill>
                  <a:schemeClr val="tx2"/>
                </a:solidFill>
                <a:latin typeface="Arial" charset="0"/>
                <a:ea typeface="+mn-ea"/>
                <a:cs typeface="+mn-cs"/>
              </a:defRPr>
            </a:lvl5pPr>
          </a:lstStyle>
          <a:p>
            <a:pPr lvl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dirty="0"/>
              <a:t>Untertitel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2BC8B841-C0B1-49CD-83DD-424DAF7F17D5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8298CCCC-FBF8-4624-9420-21E301C956D8}" type="datetime1">
              <a:rPr lang="de-DE" smtClean="0"/>
              <a:t>20.11.2023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5CBEE0C-F93D-4B31-894B-A17C856A1BB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Stuttgart 2022 | www.klett.de | Alle Rechte vorbehalten. Von dieser Präsentation ist die Vervielfältigung für den eigenen Unterrichtsgebrauch gestattet.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2F5CD60-1003-4065-99B6-F8FF6E5B01B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DD67354-0E18-451F-AA58-EEFF4F596F9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18C19816-0DA6-4FC2-94BD-296BF06FB7FF}"/>
              </a:ext>
            </a:extLst>
          </p:cNvPr>
          <p:cNvSpPr txBox="1"/>
          <p:nvPr userDrawn="1"/>
        </p:nvSpPr>
        <p:spPr>
          <a:xfrm>
            <a:off x="550863" y="6455151"/>
            <a:ext cx="1332000" cy="14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0000"/>
              </a:lnSpc>
            </a:pPr>
            <a:r>
              <a:rPr lang="de-DE" sz="800" dirty="0">
                <a:solidFill>
                  <a:schemeClr val="tx1"/>
                </a:solidFill>
              </a:rPr>
              <a:t>© Ernst Klett Verlag GmbH</a:t>
            </a:r>
          </a:p>
          <a:p>
            <a:pPr algn="l">
              <a:lnSpc>
                <a:spcPct val="100000"/>
              </a:lnSpc>
            </a:pPr>
            <a:endParaRPr lang="de-DE" sz="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1897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492D78-3FD5-4BF2-8387-1242BF6D59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02FEB39-46C6-4C83-87DB-45B38D473E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3BB0DC9-8CD1-4F1A-A142-B77894439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27136-1BC5-46B6-9F21-D525460E95C3}" type="datetime1">
              <a:rPr lang="de-DE" smtClean="0"/>
              <a:t>20.11.2023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9EEF321-2D41-4CF0-AD79-28E318E2A9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Stuttgart 2022 | www.klett.de | Alle Rechte vorbehalten. Von dieser Präsentation ist die Vervielfältigung für den eigenen Unterrichtsgebrauch gestattet.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12ECBEC-A0BE-4244-A8CC-2A15BE511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35E14-73C4-4C15-AEF6-29A50ACE1AE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2818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9C437D1E-D0B8-4344-A969-8AA1114B3294}"/>
              </a:ext>
            </a:extLst>
          </p:cNvPr>
          <p:cNvSpPr/>
          <p:nvPr userDrawn="1"/>
        </p:nvSpPr>
        <p:spPr>
          <a:xfrm>
            <a:off x="0" y="1268413"/>
            <a:ext cx="12193221" cy="50768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29F64CB-C153-452A-B002-2A6329CC6D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0863" y="1592263"/>
            <a:ext cx="7585075" cy="1583690"/>
          </a:xfrm>
          <a:noFill/>
        </p:spPr>
        <p:txBody>
          <a:bodyPr vert="horz" wrap="square" lIns="0" tIns="0" rIns="0" bIns="0" rtlCol="0" anchor="b" anchorCtr="0">
            <a:noAutofit/>
          </a:bodyPr>
          <a:lstStyle>
            <a:lvl1pPr marL="0" indent="0">
              <a:buFontTx/>
              <a:buNone/>
              <a:tabLst/>
              <a:defRPr lang="de-DE" sz="3600" b="1" kern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buFontTx/>
              <a:buNone/>
              <a:defRPr lang="de-DE" sz="3600" kern="1200" smtClean="0">
                <a:solidFill>
                  <a:schemeClr val="bg2"/>
                </a:solidFill>
                <a:latin typeface="Arial" charset="0"/>
                <a:ea typeface="+mn-ea"/>
                <a:cs typeface="+mn-cs"/>
              </a:defRPr>
            </a:lvl2pPr>
            <a:lvl3pPr marL="832953" indent="0">
              <a:buFontTx/>
              <a:buNone/>
              <a:defRPr lang="de-DE" sz="3000" b="1" kern="1200" smtClean="0">
                <a:solidFill>
                  <a:schemeClr val="bg2"/>
                </a:solidFill>
                <a:latin typeface="Arial" charset="0"/>
                <a:ea typeface="+mn-ea"/>
                <a:cs typeface="+mn-cs"/>
              </a:defRPr>
            </a:lvl3pPr>
            <a:lvl4pPr marL="1736080" indent="0">
              <a:buFontTx/>
              <a:buNone/>
              <a:defRPr lang="de-DE" sz="3000" b="1" kern="1200" smtClean="0">
                <a:solidFill>
                  <a:schemeClr val="bg2"/>
                </a:solidFill>
                <a:latin typeface="Arial" charset="0"/>
                <a:ea typeface="+mn-ea"/>
                <a:cs typeface="+mn-cs"/>
              </a:defRPr>
            </a:lvl4pPr>
            <a:lvl5pPr>
              <a:defRPr lang="de-DE" sz="3000" b="1" kern="1200">
                <a:solidFill>
                  <a:schemeClr val="bg2"/>
                </a:solidFill>
                <a:latin typeface="Arial" charset="0"/>
                <a:ea typeface="+mn-ea"/>
                <a:cs typeface="+mn-cs"/>
              </a:defRPr>
            </a:lvl5pPr>
          </a:lstStyle>
          <a:p>
            <a:pPr lvl="0">
              <a:spcBef>
                <a:spcPct val="0"/>
              </a:spcBef>
              <a:spcAft>
                <a:spcPct val="0"/>
              </a:spcAft>
            </a:pPr>
            <a:r>
              <a:rPr lang="de-DE"/>
              <a:t>Kapitelnamen eingeben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5C0F6C4D-8E2A-4C81-A0FE-ABF021D1575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863" y="3286125"/>
            <a:ext cx="7585075" cy="541804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sz="2800" kern="1200" smtClean="0">
                <a:solidFill>
                  <a:schemeClr val="tx1"/>
                </a:solidFill>
                <a:latin typeface="Arial" charset="0"/>
              </a:defRPr>
            </a:lvl1pPr>
            <a:lvl2pPr>
              <a:defRPr lang="de-DE" sz="2800" b="0" kern="1200" smtClean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2pPr>
            <a:lvl3pPr>
              <a:defRPr lang="de-DE" sz="20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>
              <a:defRPr lang="de-DE" sz="20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>
              <a:defRPr lang="de-DE"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</a:lstStyle>
          <a:p>
            <a:pPr lvl="0">
              <a:spcBef>
                <a:spcPct val="0"/>
              </a:spcBef>
              <a:spcAft>
                <a:spcPct val="0"/>
              </a:spcAft>
            </a:pPr>
            <a:r>
              <a:rPr lang="de-DE"/>
              <a:t>Untertitel</a:t>
            </a:r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48812A8E-A8F1-4540-8148-E5C2B4C6163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028D48A0-8577-4B8A-B7D4-ADBFDAF417D0}" type="datetime1">
              <a:rPr lang="de-DE" smtClean="0"/>
              <a:t>20.11.2023</a:t>
            </a:fld>
            <a:endParaRPr lang="de-DE" dirty="0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A713723B-DCEC-4C6C-9394-DB7C1A772BA0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de-DE"/>
              <a:t>Stuttgart 2022 | www.klett.de | Alle Rechte vorbehalten. Von dieser Präsentation ist die Vervielfältigung für den eigenen Unterrichtsgebrauch gestattet.</a:t>
            </a:r>
            <a:endParaRPr lang="de-DE" dirty="0"/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346C1A29-0F7C-4F7A-8F49-8AAD6DC8FC00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CDD67354-0E18-451F-AA58-EEFF4F596F9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5966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1B4D7C-87F0-46E0-8ECC-656B8C3453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 eingeben</a:t>
            </a:r>
            <a:endParaRPr lang="en-US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086E8014-94EA-46F9-8A9D-09A8A6BE3ECB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50863" y="1592264"/>
            <a:ext cx="11090275" cy="4752974"/>
          </a:xfrm>
        </p:spPr>
        <p:txBody>
          <a:bodyPr/>
          <a:lstStyle>
            <a:lvl1pPr marL="0" indent="0">
              <a:defRPr/>
            </a:lvl1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50E6E28-B5BA-48A2-85C8-63ED2441930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DD67354-0E18-451F-AA58-EEFF4F596F9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Textplatzhalter 5">
            <a:extLst>
              <a:ext uri="{FF2B5EF4-FFF2-40B4-BE49-F238E27FC236}">
                <a16:creationId xmlns:a16="http://schemas.microsoft.com/office/drawing/2014/main" id="{82D131EF-F0F6-4B06-B50E-8F9CC268AAF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0863" y="121300"/>
            <a:ext cx="9431338" cy="343572"/>
          </a:xfrm>
        </p:spPr>
        <p:txBody>
          <a:bodyPr anchor="b"/>
          <a:lstStyle>
            <a:lvl1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de-DE" sz="2000" b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lang="de-DE" sz="2000" b="0" kern="1200" smtClean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2pPr>
            <a:lvl3pPr marL="0" indent="0"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/>
              <a:defRPr lang="de-DE" sz="20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0" indent="0"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/>
              <a:defRPr lang="de-DE" sz="20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en-US"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</a:lstStyle>
          <a:p>
            <a:pPr marL="0" lvl="0" indent="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75"/>
              </a:spcAft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de-DE" dirty="0" err="1"/>
              <a:t>Subline</a:t>
            </a:r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EA6B4DD-8211-44C5-AE07-1A73358AE332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71F3E736-6B01-46F1-B245-1B6AABA47325}" type="datetime1">
              <a:rPr lang="de-DE" smtClean="0"/>
              <a:t>20.11.2023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FBA790F-87C9-4974-A47D-87416A2634D0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de-DE" dirty="0"/>
              <a:t>Stuttgart 2024 | www.klett.de | Alle Rechte vorbehalten. Von dieser Präsentation ist die Vervielfältigung für den eigenen Unterrichtsgebrauch gestattet.</a:t>
            </a:r>
          </a:p>
        </p:txBody>
      </p:sp>
    </p:spTree>
    <p:extLst>
      <p:ext uri="{BB962C8B-B14F-4D97-AF65-F5344CB8AC3E}">
        <p14:creationId xmlns:p14="http://schemas.microsoft.com/office/powerpoint/2010/main" val="993601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0B987B3-3219-4297-B1A3-D2EDBACCA5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Titel eingeben</a:t>
            </a:r>
            <a:endParaRPr lang="en-US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36C7339B-7FEA-4E63-B6BB-4F3C5DD3EEE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50863" y="1592263"/>
            <a:ext cx="5419725" cy="475297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0" name="Inhaltsplatzhalter 4">
            <a:extLst>
              <a:ext uri="{FF2B5EF4-FFF2-40B4-BE49-F238E27FC236}">
                <a16:creationId xmlns:a16="http://schemas.microsoft.com/office/drawing/2014/main" id="{9D1B000C-C7F3-4385-B7E4-10D1777102D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18091" y="1592263"/>
            <a:ext cx="5419725" cy="475297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1C242929-4669-4BD2-8C31-C24F0A381C4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DD67354-0E18-451F-AA58-EEFF4F596F9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6B9FC302-B90A-4E5B-9E20-CBC87F24138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863" y="121300"/>
            <a:ext cx="9431338" cy="343572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lang="de-DE" sz="2000" b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 lang="de-DE" sz="2000" b="0" kern="1200" dirty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2pPr>
          </a:lstStyle>
          <a:p>
            <a:pPr marL="0" lvl="0" indent="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75"/>
              </a:spcAft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de-DE" dirty="0" err="1"/>
              <a:t>Subline</a:t>
            </a:r>
            <a:endParaRPr lang="de-DE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91D0805-03BB-40B3-A9A5-642A9480D071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96B31E7D-69B3-4F18-8981-B0E6DA49692F}" type="datetime1">
              <a:rPr lang="de-DE" smtClean="0"/>
              <a:t>20.11.2023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60F0C65-9B54-4B3F-9C40-30206A0F5A92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de-DE"/>
              <a:t>Stuttgart 2022 | www.klett.de | Alle Rechte vorbehalten. Von dieser Präsentation ist die Vervielfältigung für den eigenen Unterrichtsgebrauch gestattet.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00258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efit und 2 kleine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0B987B3-3219-4297-B1A3-D2EDBACCA5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 eingeben</a:t>
            </a:r>
            <a:endParaRPr lang="en-US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1C242929-4669-4BD2-8C31-C24F0A381C4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DD67354-0E18-451F-AA58-EEFF4F596F9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6B9FC302-B90A-4E5B-9E20-CBC87F24138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863" y="121300"/>
            <a:ext cx="9431338" cy="343572"/>
          </a:xfrm>
        </p:spPr>
        <p:txBody>
          <a:bodyPr anchor="b"/>
          <a:lstStyle>
            <a:lvl1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de-DE" sz="2000" b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lang="de-DE" sz="2000" b="0" kern="1200" smtClean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2pPr>
            <a:lvl3pPr marL="0" indent="0"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/>
              <a:defRPr lang="de-DE" sz="20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0" indent="0"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/>
              <a:defRPr lang="de-DE" sz="20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en-US"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</a:lstStyle>
          <a:p>
            <a:pPr marL="0" lvl="0" indent="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75"/>
              </a:spcAft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de-DE" dirty="0" err="1"/>
              <a:t>Subline</a:t>
            </a:r>
            <a:endParaRPr lang="de-DE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91D0805-03BB-40B3-A9A5-642A9480D071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1D6D7C87-70D1-4F6B-8EB1-E1C4C04649F6}" type="datetime1">
              <a:rPr lang="de-DE" smtClean="0"/>
              <a:t>20.11.2023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60F0C65-9B54-4B3F-9C40-30206A0F5A92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de-DE"/>
              <a:t>Stuttgart 2022 | www.klett.de | Alle Rechte vorbehalten. Von dieser Präsentation ist die Vervielfältigung für den eigenen Unterrichtsgebrauch gestattet.</a:t>
            </a:r>
            <a:endParaRPr lang="de-DE" dirty="0"/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B5F1E94F-B51B-4FA3-916B-100A309446A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0863" y="1592263"/>
            <a:ext cx="6669536" cy="4752975"/>
          </a:xfrm>
        </p:spPr>
        <p:txBody>
          <a:bodyPr/>
          <a:lstStyle>
            <a:lvl1pPr marL="541338" indent="-541338">
              <a:buSzPct val="140000"/>
              <a:buFontTx/>
              <a:buBlip>
                <a:blip r:embed="rId2"/>
              </a:buBlip>
              <a:defRPr sz="2800"/>
            </a:lvl1pPr>
            <a:lvl2pPr marL="541338" indent="-541338">
              <a:buClr>
                <a:schemeClr val="bg2"/>
              </a:buClr>
              <a:buSzPct val="140000"/>
              <a:buFontTx/>
              <a:buBlip>
                <a:blip r:embed="rId2"/>
              </a:buBlip>
              <a:defRPr sz="2800" b="0"/>
            </a:lvl2pPr>
          </a:lstStyle>
          <a:p>
            <a:pPr lvl="0"/>
            <a:r>
              <a:rPr lang="de-DE"/>
              <a:t>Benefit</a:t>
            </a:r>
          </a:p>
        </p:txBody>
      </p:sp>
      <p:sp>
        <p:nvSpPr>
          <p:cNvPr id="17" name="Bildplatzhalter 3">
            <a:extLst>
              <a:ext uri="{FF2B5EF4-FFF2-40B4-BE49-F238E27FC236}">
                <a16:creationId xmlns:a16="http://schemas.microsoft.com/office/drawing/2014/main" id="{D260F234-6A05-48A0-A155-63C39485497D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7403188" y="1592262"/>
            <a:ext cx="2023200" cy="2628000"/>
          </a:xfrm>
          <a:ln>
            <a:noFill/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en-GB"/>
              <a:t>Coverabbildung durch Klicken einfügen </a:t>
            </a:r>
          </a:p>
        </p:txBody>
      </p:sp>
      <p:sp>
        <p:nvSpPr>
          <p:cNvPr id="18" name="Bildplatzhalter 3">
            <a:extLst>
              <a:ext uri="{FF2B5EF4-FFF2-40B4-BE49-F238E27FC236}">
                <a16:creationId xmlns:a16="http://schemas.microsoft.com/office/drawing/2014/main" id="{4E46B390-880E-49DA-8C2E-34B10D236D8E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9609178" y="1592262"/>
            <a:ext cx="2023200" cy="26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GB"/>
              <a:t>Coverabbildung durch Klicken einfügen </a:t>
            </a:r>
          </a:p>
        </p:txBody>
      </p:sp>
    </p:spTree>
    <p:extLst>
      <p:ext uri="{BB962C8B-B14F-4D97-AF65-F5344CB8AC3E}">
        <p14:creationId xmlns:p14="http://schemas.microsoft.com/office/powerpoint/2010/main" val="2400777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efit große Buchabbil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0B987B3-3219-4297-B1A3-D2EDBACCA5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 eingeben</a:t>
            </a:r>
            <a:endParaRPr lang="en-US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1C242929-4669-4BD2-8C31-C24F0A381C4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DD67354-0E18-451F-AA58-EEFF4F596F9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6B9FC302-B90A-4E5B-9E20-CBC87F24138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863" y="121300"/>
            <a:ext cx="9431338" cy="343572"/>
          </a:xfrm>
        </p:spPr>
        <p:txBody>
          <a:bodyPr anchor="b"/>
          <a:lstStyle>
            <a:lvl1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de-DE" sz="2000" b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lang="de-DE" sz="2000" b="0" kern="1200" smtClean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2pPr>
            <a:lvl3pPr marL="0" indent="0"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/>
              <a:defRPr lang="de-DE" sz="20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0" indent="0"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/>
              <a:defRPr lang="de-DE" sz="20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en-US"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</a:lstStyle>
          <a:p>
            <a:pPr marL="0" lvl="0" indent="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75"/>
              </a:spcAft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de-DE" dirty="0" err="1"/>
              <a:t>Subline</a:t>
            </a:r>
            <a:endParaRPr lang="de-DE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91D0805-03BB-40B3-A9A5-642A9480D071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A22E8F47-A1B1-4108-A330-732DBF8EDA5D}" type="datetime1">
              <a:rPr lang="de-DE" smtClean="0"/>
              <a:t>20.11.2023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60F0C65-9B54-4B3F-9C40-30206A0F5A92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de-DE"/>
              <a:t>Stuttgart 2022 | www.klett.de | Alle Rechte vorbehalten. Von dieser Präsentation ist die Vervielfältigung für den eigenen Unterrichtsgebrauch gestattet.</a:t>
            </a:r>
            <a:endParaRPr lang="de-DE" dirty="0"/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B5F1E94F-B51B-4FA3-916B-100A309446A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0862" y="1592263"/>
            <a:ext cx="7301547" cy="4752975"/>
          </a:xfrm>
        </p:spPr>
        <p:txBody>
          <a:bodyPr/>
          <a:lstStyle>
            <a:lvl1pPr marL="541338" indent="-541338">
              <a:buSzPct val="140000"/>
              <a:buFontTx/>
              <a:buBlip>
                <a:blip r:embed="rId2"/>
              </a:buBlip>
              <a:defRPr sz="2800"/>
            </a:lvl1pPr>
            <a:lvl2pPr marL="541338" indent="-541338">
              <a:buClr>
                <a:schemeClr val="bg2"/>
              </a:buClr>
              <a:buSzPct val="140000"/>
              <a:buFontTx/>
              <a:buBlip>
                <a:blip r:embed="rId2"/>
              </a:buBlip>
              <a:defRPr sz="2800" b="0"/>
            </a:lvl2pPr>
          </a:lstStyle>
          <a:p>
            <a:pPr lvl="0"/>
            <a:r>
              <a:rPr lang="de-DE"/>
              <a:t>Benefit</a:t>
            </a:r>
          </a:p>
        </p:txBody>
      </p:sp>
      <p:sp>
        <p:nvSpPr>
          <p:cNvPr id="10" name="Bildplatzhalter 3">
            <a:extLst>
              <a:ext uri="{FF2B5EF4-FFF2-40B4-BE49-F238E27FC236}">
                <a16:creationId xmlns:a16="http://schemas.microsoft.com/office/drawing/2014/main" id="{F66A7F23-D925-4311-8FE8-7990BECAF61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148703" y="1592262"/>
            <a:ext cx="3492435" cy="4752000"/>
          </a:xfrm>
          <a:solidFill>
            <a:schemeClr val="bg1"/>
          </a:solidFill>
          <a:ln w="6350">
            <a:noFill/>
          </a:ln>
          <a:effectLst/>
        </p:spPr>
        <p:txBody>
          <a:bodyPr anchor="ctr"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r>
              <a:rPr lang="de-DE"/>
              <a:t>Buchabbildung </a:t>
            </a:r>
            <a:r>
              <a:rPr lang="de-DE" dirty="0"/>
              <a:t>einfügen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5065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mit 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CF91EC23-5E13-4200-AF4E-4679C995CB1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50863" y="1592264"/>
            <a:ext cx="11090275" cy="4752974"/>
          </a:xfrm>
        </p:spPr>
        <p:txBody>
          <a:bodyPr/>
          <a:lstStyle>
            <a:lvl1pPr marL="355600" indent="-35560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Font typeface="+mj-lt"/>
              <a:buAutoNum type="arabicPeriod"/>
              <a:defRPr sz="1800">
                <a:solidFill>
                  <a:schemeClr val="tx1"/>
                </a:solidFill>
              </a:defRPr>
            </a:lvl1pPr>
            <a:lvl2pPr marL="623888" indent="-265113">
              <a:lnSpc>
                <a:spcPct val="110000"/>
              </a:lnSpc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800" b="0">
                <a:solidFill>
                  <a:schemeClr val="tx1"/>
                </a:solidFill>
              </a:defRPr>
            </a:lvl2pPr>
            <a:lvl3pPr marL="623888" indent="-1598613" algn="l" rtl="0" eaLnBrk="1" fontAlgn="base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lvl3pPr>
            <a:lvl4pPr marL="1598613" indent="-1598613" algn="l" rtl="0" eaLnBrk="1" fontAlgn="base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lvl4pPr>
            <a:lvl8pPr>
              <a:defRPr/>
            </a:lvl8pPr>
          </a:lstStyle>
          <a:p>
            <a:pPr lvl="0"/>
            <a:r>
              <a:rPr lang="de-DE" altLang="de-DE" dirty="0"/>
              <a:t>Text durch Klicken eingeben</a:t>
            </a:r>
          </a:p>
          <a:p>
            <a:pPr lvl="1"/>
            <a:r>
              <a:rPr lang="de-DE" altLang="de-DE" dirty="0"/>
              <a:t>zweite Ebene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6DEEE26-A326-499C-867E-580085C48AB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DD67354-0E18-451F-AA58-EEFF4F596F9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0FF4D3E-287C-44A5-8BEF-10F85593BA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Agenda</a:t>
            </a:r>
          </a:p>
        </p:txBody>
      </p:sp>
      <p:sp>
        <p:nvSpPr>
          <p:cNvPr id="8" name="Textplatzhalter 5">
            <a:extLst>
              <a:ext uri="{FF2B5EF4-FFF2-40B4-BE49-F238E27FC236}">
                <a16:creationId xmlns:a16="http://schemas.microsoft.com/office/drawing/2014/main" id="{71F042F2-32A3-4733-9656-37CDF2F98B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863" y="121300"/>
            <a:ext cx="9431338" cy="343572"/>
          </a:xfrm>
        </p:spPr>
        <p:txBody>
          <a:bodyPr anchor="b"/>
          <a:lstStyle>
            <a:lvl1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de-DE" sz="2000" b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lang="de-DE" sz="2000" b="0" kern="1200" smtClean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2pPr>
            <a:lvl3pPr marL="0" indent="0"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/>
              <a:defRPr lang="de-DE" sz="20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0" indent="0"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/>
              <a:defRPr lang="de-DE" sz="20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en-US"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</a:lstStyle>
          <a:p>
            <a:pPr marL="0" lvl="0" indent="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75"/>
              </a:spcAft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de-DE" dirty="0" err="1"/>
              <a:t>Subline</a:t>
            </a:r>
            <a:endParaRPr lang="de-DE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D11CD8A-CD05-4D75-9B2F-A654133DF301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56CAEEA1-E12C-47D6-9E31-3219C05C87D3}" type="datetime1">
              <a:rPr lang="de-DE" smtClean="0"/>
              <a:t>20.11.2023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B291392-F15E-420E-B757-24ABD7485D3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de-DE"/>
              <a:t>Stuttgart 2022 | www.klett.de | Alle Rechte vorbehalten. Von dieser Präsentation ist die Vervielfältigung für den eigenen Unterrichtsgebrauch gestattet.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42857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chformat Bild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9ECC9455-36D9-48C1-BA40-A74B7554AD1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62138" y="1592263"/>
            <a:ext cx="7279000" cy="47529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48ACE20-67D9-4349-8A79-871B688FED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 eingeben</a:t>
            </a:r>
            <a:endParaRPr lang="en-US"/>
          </a:p>
        </p:txBody>
      </p:sp>
      <p:sp>
        <p:nvSpPr>
          <p:cNvPr id="10" name="Bildplatzhalter 3">
            <a:extLst>
              <a:ext uri="{FF2B5EF4-FFF2-40B4-BE49-F238E27FC236}">
                <a16:creationId xmlns:a16="http://schemas.microsoft.com/office/drawing/2014/main" id="{31762381-5686-4DAA-970A-CD6A9F72148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50863" y="1592264"/>
            <a:ext cx="3512378" cy="4752974"/>
          </a:xfrm>
          <a:solidFill>
            <a:schemeClr val="bg1"/>
          </a:solidFill>
          <a:ln w="6350">
            <a:solidFill>
              <a:schemeClr val="bg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r>
              <a:rPr lang="de-DE" dirty="0"/>
              <a:t>Buchabbildung einfügen</a:t>
            </a:r>
            <a:endParaRPr lang="en-US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F682995-E742-4828-A0C1-8F89D95E4BF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DD67354-0E18-451F-AA58-EEFF4F596F9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1" name="Textplatzhalter 5">
            <a:extLst>
              <a:ext uri="{FF2B5EF4-FFF2-40B4-BE49-F238E27FC236}">
                <a16:creationId xmlns:a16="http://schemas.microsoft.com/office/drawing/2014/main" id="{3C9D7D1F-AA6B-4FEB-B953-7EA0C5EB04E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50863" y="121300"/>
            <a:ext cx="9431338" cy="343572"/>
          </a:xfrm>
        </p:spPr>
        <p:txBody>
          <a:bodyPr anchor="b"/>
          <a:lstStyle>
            <a:lvl1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de-DE" sz="2000" b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lang="de-DE" sz="2000" b="0" kern="1200" smtClean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2pPr>
            <a:lvl3pPr marL="0" indent="0"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/>
              <a:defRPr lang="de-DE" sz="20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0" indent="0"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/>
              <a:defRPr lang="de-DE" sz="20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en-US"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</a:lstStyle>
          <a:p>
            <a:pPr marL="0" lvl="0" indent="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75"/>
              </a:spcAft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de-DE" dirty="0" err="1"/>
              <a:t>Subline</a:t>
            </a:r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851BABD-F98B-484A-85CF-E9436C6DA2FC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30059421-1F89-48C8-813E-FD5E279B2690}" type="datetime1">
              <a:rPr lang="de-DE" smtClean="0"/>
              <a:t>20.11.2023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A9267BE-2D62-4445-86EE-203E543AED44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de-DE"/>
              <a:t>Stuttgart 2022 | www.klett.de | Alle Rechte vorbehalten. Von dieser Präsentation ist die Vervielfältigung für den eigenen Unterrichtsgebrauch gestattet.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85485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black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52ADA473-F555-48BA-87DB-06CCA20B1BF3}"/>
              </a:ext>
            </a:extLst>
          </p:cNvPr>
          <p:cNvSpPr/>
          <p:nvPr userDrawn="1"/>
        </p:nvSpPr>
        <p:spPr>
          <a:xfrm>
            <a:off x="-5666" y="0"/>
            <a:ext cx="12198527" cy="1265277"/>
          </a:xfrm>
          <a:custGeom>
            <a:avLst/>
            <a:gdLst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0 w 12192000"/>
              <a:gd name="connsiteY3" fmla="*/ 1258888 h 1258888"/>
              <a:gd name="connsiteX4" fmla="*/ 0 w 12192000"/>
              <a:gd name="connsiteY4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66447 w 12192000"/>
              <a:gd name="connsiteY3" fmla="*/ 1255059 h 1258888"/>
              <a:gd name="connsiteX4" fmla="*/ 0 w 12192000"/>
              <a:gd name="connsiteY4" fmla="*/ 1258888 h 1258888"/>
              <a:gd name="connsiteX5" fmla="*/ 0 w 12192000"/>
              <a:gd name="connsiteY5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75412 w 12192000"/>
              <a:gd name="connsiteY3" fmla="*/ 582706 h 1258888"/>
              <a:gd name="connsiteX4" fmla="*/ 0 w 12192000"/>
              <a:gd name="connsiteY4" fmla="*/ 1258888 h 1258888"/>
              <a:gd name="connsiteX5" fmla="*/ 0 w 12192000"/>
              <a:gd name="connsiteY5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75412 w 12192000"/>
              <a:gd name="connsiteY3" fmla="*/ 582706 h 1258888"/>
              <a:gd name="connsiteX4" fmla="*/ 0 w 12192000"/>
              <a:gd name="connsiteY4" fmla="*/ 927194 h 1258888"/>
              <a:gd name="connsiteX5" fmla="*/ 0 w 12192000"/>
              <a:gd name="connsiteY5" fmla="*/ 0 h 1258888"/>
              <a:gd name="connsiteX0" fmla="*/ 0 w 12209929"/>
              <a:gd name="connsiteY0" fmla="*/ 0 h 927194"/>
              <a:gd name="connsiteX1" fmla="*/ 12192000 w 12209929"/>
              <a:gd name="connsiteY1" fmla="*/ 0 h 927194"/>
              <a:gd name="connsiteX2" fmla="*/ 12209929 w 12209929"/>
              <a:gd name="connsiteY2" fmla="*/ 712040 h 927194"/>
              <a:gd name="connsiteX3" fmla="*/ 4975412 w 12209929"/>
              <a:gd name="connsiteY3" fmla="*/ 582706 h 927194"/>
              <a:gd name="connsiteX4" fmla="*/ 0 w 12209929"/>
              <a:gd name="connsiteY4" fmla="*/ 927194 h 927194"/>
              <a:gd name="connsiteX5" fmla="*/ 0 w 12209929"/>
              <a:gd name="connsiteY5" fmla="*/ 0 h 927194"/>
              <a:gd name="connsiteX0" fmla="*/ 0 w 12192000"/>
              <a:gd name="connsiteY0" fmla="*/ 0 h 963052"/>
              <a:gd name="connsiteX1" fmla="*/ 12192000 w 12192000"/>
              <a:gd name="connsiteY1" fmla="*/ 0 h 963052"/>
              <a:gd name="connsiteX2" fmla="*/ 12183035 w 12192000"/>
              <a:gd name="connsiteY2" fmla="*/ 963052 h 963052"/>
              <a:gd name="connsiteX3" fmla="*/ 4975412 w 12192000"/>
              <a:gd name="connsiteY3" fmla="*/ 582706 h 963052"/>
              <a:gd name="connsiteX4" fmla="*/ 0 w 12192000"/>
              <a:gd name="connsiteY4" fmla="*/ 927194 h 963052"/>
              <a:gd name="connsiteX5" fmla="*/ 0 w 12192000"/>
              <a:gd name="connsiteY5" fmla="*/ 0 h 963052"/>
              <a:gd name="connsiteX0" fmla="*/ 0 w 12192000"/>
              <a:gd name="connsiteY0" fmla="*/ 0 h 1084729"/>
              <a:gd name="connsiteX1" fmla="*/ 12192000 w 12192000"/>
              <a:gd name="connsiteY1" fmla="*/ 0 h 1084729"/>
              <a:gd name="connsiteX2" fmla="*/ 12183035 w 12192000"/>
              <a:gd name="connsiteY2" fmla="*/ 963052 h 1084729"/>
              <a:gd name="connsiteX3" fmla="*/ 4823012 w 12192000"/>
              <a:gd name="connsiteY3" fmla="*/ 1084729 h 1084729"/>
              <a:gd name="connsiteX4" fmla="*/ 0 w 12192000"/>
              <a:gd name="connsiteY4" fmla="*/ 927194 h 1084729"/>
              <a:gd name="connsiteX5" fmla="*/ 0 w 12192000"/>
              <a:gd name="connsiteY5" fmla="*/ 0 h 1084729"/>
              <a:gd name="connsiteX0" fmla="*/ 0 w 12192000"/>
              <a:gd name="connsiteY0" fmla="*/ 0 h 1106489"/>
              <a:gd name="connsiteX1" fmla="*/ 12192000 w 12192000"/>
              <a:gd name="connsiteY1" fmla="*/ 0 h 1106489"/>
              <a:gd name="connsiteX2" fmla="*/ 12183035 w 12192000"/>
              <a:gd name="connsiteY2" fmla="*/ 963052 h 1106489"/>
              <a:gd name="connsiteX3" fmla="*/ 4823012 w 12192000"/>
              <a:gd name="connsiteY3" fmla="*/ 1084729 h 1106489"/>
              <a:gd name="connsiteX4" fmla="*/ 8965 w 12192000"/>
              <a:gd name="connsiteY4" fmla="*/ 1106489 h 1106489"/>
              <a:gd name="connsiteX5" fmla="*/ 0 w 12192000"/>
              <a:gd name="connsiteY5" fmla="*/ 0 h 1106489"/>
              <a:gd name="connsiteX0" fmla="*/ 862 w 12192862"/>
              <a:gd name="connsiteY0" fmla="*/ 0 h 1267853"/>
              <a:gd name="connsiteX1" fmla="*/ 12192862 w 12192862"/>
              <a:gd name="connsiteY1" fmla="*/ 0 h 1267853"/>
              <a:gd name="connsiteX2" fmla="*/ 12183897 w 12192862"/>
              <a:gd name="connsiteY2" fmla="*/ 963052 h 1267853"/>
              <a:gd name="connsiteX3" fmla="*/ 4823874 w 12192862"/>
              <a:gd name="connsiteY3" fmla="*/ 1084729 h 1267853"/>
              <a:gd name="connsiteX4" fmla="*/ 862 w 12192862"/>
              <a:gd name="connsiteY4" fmla="*/ 1267853 h 1267853"/>
              <a:gd name="connsiteX5" fmla="*/ 862 w 12192862"/>
              <a:gd name="connsiteY5" fmla="*/ 0 h 1267853"/>
              <a:gd name="connsiteX0" fmla="*/ 862 w 12193724"/>
              <a:gd name="connsiteY0" fmla="*/ 0 h 1267853"/>
              <a:gd name="connsiteX1" fmla="*/ 12192862 w 12193724"/>
              <a:gd name="connsiteY1" fmla="*/ 0 h 1267853"/>
              <a:gd name="connsiteX2" fmla="*/ 12192862 w 12193724"/>
              <a:gd name="connsiteY2" fmla="*/ 1249923 h 1267853"/>
              <a:gd name="connsiteX3" fmla="*/ 4823874 w 12193724"/>
              <a:gd name="connsiteY3" fmla="*/ 1084729 h 1267853"/>
              <a:gd name="connsiteX4" fmla="*/ 862 w 12193724"/>
              <a:gd name="connsiteY4" fmla="*/ 1267853 h 1267853"/>
              <a:gd name="connsiteX5" fmla="*/ 862 w 12193724"/>
              <a:gd name="connsiteY5" fmla="*/ 0 h 1267853"/>
              <a:gd name="connsiteX0" fmla="*/ 862 w 12193724"/>
              <a:gd name="connsiteY0" fmla="*/ 0 h 1265277"/>
              <a:gd name="connsiteX1" fmla="*/ 12192862 w 12193724"/>
              <a:gd name="connsiteY1" fmla="*/ 0 h 1265277"/>
              <a:gd name="connsiteX2" fmla="*/ 12192862 w 12193724"/>
              <a:gd name="connsiteY2" fmla="*/ 1249923 h 1265277"/>
              <a:gd name="connsiteX3" fmla="*/ 4823874 w 12193724"/>
              <a:gd name="connsiteY3" fmla="*/ 1084729 h 1265277"/>
              <a:gd name="connsiteX4" fmla="*/ 862 w 12193724"/>
              <a:gd name="connsiteY4" fmla="*/ 1265277 h 1265277"/>
              <a:gd name="connsiteX5" fmla="*/ 862 w 12193724"/>
              <a:gd name="connsiteY5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4828677 w 12198527"/>
              <a:gd name="connsiteY3" fmla="*/ 1084729 h 1265277"/>
              <a:gd name="connsiteX4" fmla="*/ 514 w 12198527"/>
              <a:gd name="connsiteY4" fmla="*/ 1265277 h 1265277"/>
              <a:gd name="connsiteX5" fmla="*/ 5665 w 12198527"/>
              <a:gd name="connsiteY5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4828677 w 12198527"/>
              <a:gd name="connsiteY4" fmla="*/ 1084729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3950136 w 12198527"/>
              <a:gd name="connsiteY4" fmla="*/ 358588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132608 w 12198527"/>
              <a:gd name="connsiteY3" fmla="*/ 726141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23526 w 12198527"/>
              <a:gd name="connsiteY3" fmla="*/ 1210235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169241 h 1265277"/>
              <a:gd name="connsiteX3" fmla="*/ 8423526 w 12198527"/>
              <a:gd name="connsiteY3" fmla="*/ 1210235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169241 h 1265277"/>
              <a:gd name="connsiteX3" fmla="*/ 8423526 w 12198527"/>
              <a:gd name="connsiteY3" fmla="*/ 1210235 h 1265277"/>
              <a:gd name="connsiteX4" fmla="*/ 3770842 w 12198527"/>
              <a:gd name="connsiteY4" fmla="*/ 1067332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8527" h="1265277">
                <a:moveTo>
                  <a:pt x="5665" y="0"/>
                </a:moveTo>
                <a:lnTo>
                  <a:pt x="12197665" y="0"/>
                </a:lnTo>
                <a:cubicBezTo>
                  <a:pt x="12194677" y="321017"/>
                  <a:pt x="12200653" y="848224"/>
                  <a:pt x="12197665" y="1169241"/>
                </a:cubicBezTo>
                <a:lnTo>
                  <a:pt x="8423526" y="1210235"/>
                </a:lnTo>
                <a:lnTo>
                  <a:pt x="3770842" y="1067332"/>
                </a:lnTo>
                <a:cubicBezTo>
                  <a:pt x="2514066" y="1151421"/>
                  <a:pt x="1257290" y="1181188"/>
                  <a:pt x="514" y="1265277"/>
                </a:cubicBezTo>
                <a:cubicBezTo>
                  <a:pt x="-2474" y="896447"/>
                  <a:pt x="8653" y="368830"/>
                  <a:pt x="566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27" name="Rectangle 48"/>
          <p:cNvSpPr>
            <a:spLocks noGrp="1" noChangeArrowheads="1"/>
          </p:cNvSpPr>
          <p:nvPr>
            <p:ph type="body" idx="1"/>
          </p:nvPr>
        </p:nvSpPr>
        <p:spPr bwMode="auto">
          <a:xfrm>
            <a:off x="550863" y="1592263"/>
            <a:ext cx="11090275" cy="475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dirty="0"/>
              <a:t>​Textmasterformate durch Klicken bearbeiten</a:t>
            </a:r>
          </a:p>
          <a:p>
            <a:pPr lvl="1"/>
            <a:r>
              <a:rPr lang="de-DE" altLang="de-DE" dirty="0"/>
              <a:t>​Zweite Ebene</a:t>
            </a:r>
          </a:p>
          <a:p>
            <a:pPr lvl="2"/>
            <a:r>
              <a:rPr lang="de-DE" altLang="de-DE" dirty="0"/>
              <a:t>Dritte Ebene</a:t>
            </a:r>
          </a:p>
          <a:p>
            <a:pPr lvl="3"/>
            <a:r>
              <a:rPr lang="de-DE" altLang="de-DE" dirty="0"/>
              <a:t>Vierte Ebene</a:t>
            </a:r>
          </a:p>
          <a:p>
            <a:pPr lvl="4"/>
            <a:r>
              <a:rPr lang="de-DE" altLang="de-DE" dirty="0"/>
              <a:t>Fünfte Ebene</a:t>
            </a:r>
          </a:p>
          <a:p>
            <a:pPr lvl="5"/>
            <a:r>
              <a:rPr lang="de-DE" altLang="de-DE" dirty="0"/>
              <a:t>Sechste Ebene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4557347-21AF-4696-94DB-EAE62AAADD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17137" y="6455151"/>
            <a:ext cx="324000" cy="144000"/>
          </a:xfrm>
          <a:prstGeom prst="rect">
            <a:avLst/>
          </a:prstGeom>
        </p:spPr>
        <p:txBody>
          <a:bodyPr vert="horz" wrap="none" lIns="0" tIns="0" rIns="0" bIns="0" rtlCol="0" anchor="t" anchorCtr="0"/>
          <a:lstStyle>
            <a:lvl1pPr algn="r">
              <a:defRPr lang="de-DE" sz="800" smtClean="0">
                <a:solidFill>
                  <a:schemeClr val="tx1"/>
                </a:solidFill>
              </a:defRPr>
            </a:lvl1pPr>
          </a:lstStyle>
          <a:p>
            <a:fld id="{CDD67354-0E18-451F-AA58-EEFF4F596F93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18D936E3-3D8D-4CC8-A94A-4AF1156A757E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75226" y="0"/>
            <a:ext cx="1080000" cy="538803"/>
          </a:xfrm>
          <a:prstGeom prst="rect">
            <a:avLst/>
          </a:prstGeom>
        </p:spPr>
      </p:pic>
      <p:sp>
        <p:nvSpPr>
          <p:cNvPr id="3" name="Titelplatzhalter 2">
            <a:extLst>
              <a:ext uri="{FF2B5EF4-FFF2-40B4-BE49-F238E27FC236}">
                <a16:creationId xmlns:a16="http://schemas.microsoft.com/office/drawing/2014/main" id="{286C4AE2-CAFE-47E2-AA68-C954570FD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94163"/>
            <a:ext cx="9431338" cy="320423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8C494D4E-80C1-4AAB-B301-0C48ACE552D3}"/>
              </a:ext>
            </a:extLst>
          </p:cNvPr>
          <p:cNvSpPr txBox="1"/>
          <p:nvPr userDrawn="1"/>
        </p:nvSpPr>
        <p:spPr>
          <a:xfrm>
            <a:off x="550863" y="6455151"/>
            <a:ext cx="1332000" cy="14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0000"/>
              </a:lnSpc>
            </a:pPr>
            <a:r>
              <a:rPr lang="de-DE" sz="800" dirty="0">
                <a:solidFill>
                  <a:schemeClr val="tx1"/>
                </a:solidFill>
              </a:rPr>
              <a:t>© Ernst Klett Verlag GmbH</a:t>
            </a:r>
          </a:p>
          <a:p>
            <a:pPr algn="l">
              <a:lnSpc>
                <a:spcPct val="100000"/>
              </a:lnSpc>
            </a:pPr>
            <a:endParaRPr lang="de-DE" sz="800" dirty="0">
              <a:solidFill>
                <a:schemeClr val="tx1"/>
              </a:solidFill>
            </a:endParaRPr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7AE352D6-BBCC-4829-AD58-67C2BAFB70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1365" y="6455151"/>
            <a:ext cx="432000" cy="144000"/>
          </a:xfrm>
          <a:prstGeom prst="rect">
            <a:avLst/>
          </a:prstGeom>
        </p:spPr>
        <p:txBody>
          <a:bodyPr vert="horz" wrap="none" lIns="0" tIns="0" rIns="0" bIns="0" rtlCol="0" anchor="t" anchorCtr="0"/>
          <a:lstStyle>
            <a:lvl1pPr>
              <a:defRPr lang="de-DE" sz="800" smtClean="0">
                <a:solidFill>
                  <a:schemeClr val="tx1"/>
                </a:solidFill>
              </a:defRPr>
            </a:lvl1pPr>
          </a:lstStyle>
          <a:p>
            <a:fld id="{50AC4BE6-93F8-47F1-94BA-AAAB41A3C37F}" type="datetime1">
              <a:rPr lang="de-DE" smtClean="0"/>
              <a:t>20.11.2023</a:t>
            </a:fld>
            <a:endParaRPr lang="de-DE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90E4C1E5-56AB-488A-9130-D78E5227ED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82863" y="6455151"/>
            <a:ext cx="8630181" cy="144001"/>
          </a:xfrm>
          <a:prstGeom prst="rect">
            <a:avLst/>
          </a:prstGeom>
        </p:spPr>
        <p:txBody>
          <a:bodyPr vert="horz" wrap="none" lIns="0" tIns="0" rIns="0" bIns="0" rtlCol="0" anchor="t" anchorCtr="0"/>
          <a:lstStyle>
            <a:lvl1pPr>
              <a:defRPr lang="de-DE" sz="8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r>
              <a:rPr lang="de-DE"/>
              <a:t>Stuttgart 2022 | www.klett.de | Alle Rechte vorbehalten. Von dieser Präsentation ist die Vervielfältigung für den eigenen Unterrichtsgebrauch gestattet.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30005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2" r:id="rId2"/>
    <p:sldLayoutId id="2147483676" r:id="rId3"/>
    <p:sldLayoutId id="2147483662" r:id="rId4"/>
    <p:sldLayoutId id="2147483664" r:id="rId5"/>
    <p:sldLayoutId id="2147483683" r:id="rId6"/>
    <p:sldLayoutId id="2147483688" r:id="rId7"/>
    <p:sldLayoutId id="2147483671" r:id="rId8"/>
    <p:sldLayoutId id="2147483670" r:id="rId9"/>
    <p:sldLayoutId id="2147483678" r:id="rId10"/>
    <p:sldLayoutId id="2147483669" r:id="rId11"/>
    <p:sldLayoutId id="2147483668" r:id="rId12"/>
    <p:sldLayoutId id="2147483667" r:id="rId13"/>
    <p:sldLayoutId id="2147483681" r:id="rId14"/>
    <p:sldLayoutId id="2147483686" r:id="rId15"/>
    <p:sldLayoutId id="2147483687" r:id="rId16"/>
    <p:sldLayoutId id="2147483673" r:id="rId17"/>
    <p:sldLayoutId id="2147483677" r:id="rId18"/>
    <p:sldLayoutId id="2147483680" r:id="rId19"/>
    <p:sldLayoutId id="2147483690" r:id="rId20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FFFFFF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" charset="0"/>
        </a:defRPr>
      </a:lvl5pPr>
      <a:lvl6pPr marL="457039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" charset="0"/>
        </a:defRPr>
      </a:lvl6pPr>
      <a:lvl7pPr marL="914077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" charset="0"/>
        </a:defRPr>
      </a:lvl7pPr>
      <a:lvl8pPr marL="1371116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" charset="0"/>
        </a:defRPr>
      </a:lvl8pPr>
      <a:lvl9pPr marL="182815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" charset="0"/>
        </a:defRPr>
      </a:lvl9pPr>
    </p:titleStyle>
    <p:bodyStyle>
      <a:lvl1pPr marL="0" indent="0" algn="l" rtl="0" eaLnBrk="1" fontAlgn="base" hangingPunct="1">
        <a:lnSpc>
          <a:spcPct val="100000"/>
        </a:lnSpc>
        <a:spcBef>
          <a:spcPts val="0"/>
        </a:spcBef>
        <a:spcAft>
          <a:spcPts val="375"/>
        </a:spcAft>
        <a:buClr>
          <a:schemeClr val="bg2"/>
        </a:buClr>
        <a:buFont typeface="Arial" panose="020B0604020202020204" pitchFamily="34" charset="0"/>
        <a:buNone/>
        <a:defRPr sz="1800" b="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rtl="0" eaLnBrk="1" fontAlgn="base" hangingPunct="1">
        <a:lnSpc>
          <a:spcPct val="100000"/>
        </a:lnSpc>
        <a:spcBef>
          <a:spcPts val="0"/>
        </a:spcBef>
        <a:spcAft>
          <a:spcPts val="375"/>
        </a:spcAft>
        <a:buClr>
          <a:schemeClr val="bg2"/>
        </a:buClr>
        <a:buFont typeface="Arial" panose="020B0604020202020204" pitchFamily="34" charset="0"/>
        <a:buNone/>
        <a:defRPr sz="1800" b="1">
          <a:solidFill>
            <a:schemeClr val="tx1"/>
          </a:solidFill>
          <a:latin typeface="+mn-lt"/>
        </a:defRPr>
      </a:lvl2pPr>
      <a:lvl3pPr marL="268288" indent="-268288" algn="l" rtl="0" eaLnBrk="1" fontAlgn="base" hangingPunct="1">
        <a:lnSpc>
          <a:spcPct val="100000"/>
        </a:lnSpc>
        <a:spcBef>
          <a:spcPts val="0"/>
        </a:spcBef>
        <a:spcAft>
          <a:spcPts val="375"/>
        </a:spcAft>
        <a:buClrTx/>
        <a:buFont typeface="Arial" panose="020B0604020202020204" pitchFamily="34" charset="0"/>
        <a:buChar char="•"/>
        <a:tabLst>
          <a:tab pos="365125" algn="l"/>
        </a:tabLst>
        <a:defRPr lang="de-DE" altLang="de-DE" sz="1800" b="0">
          <a:solidFill>
            <a:schemeClr val="tx1"/>
          </a:solidFill>
          <a:latin typeface="+mn-lt"/>
        </a:defRPr>
      </a:lvl3pPr>
      <a:lvl4pPr marL="538163" indent="-269875" algn="l" defTabSz="0" rtl="0" eaLnBrk="1" fontAlgn="base" hangingPunct="1">
        <a:lnSpc>
          <a:spcPct val="100000"/>
        </a:lnSpc>
        <a:spcBef>
          <a:spcPts val="0"/>
        </a:spcBef>
        <a:spcAft>
          <a:spcPts val="375"/>
        </a:spcAft>
        <a:buClrTx/>
        <a:buFont typeface="Arial" panose="020B0604020202020204" pitchFamily="34" charset="0"/>
        <a:buChar char="‒"/>
        <a:tabLst>
          <a:tab pos="450850" algn="ctr"/>
        </a:tabLst>
        <a:defRPr lang="de-DE" altLang="de-DE" sz="1800" b="0" smtClean="0">
          <a:solidFill>
            <a:schemeClr val="tx1"/>
          </a:solidFill>
          <a:latin typeface="+mn-lt"/>
        </a:defRPr>
      </a:lvl4pPr>
      <a:lvl5pPr marL="360363" indent="-360363" algn="l" rtl="0" eaLnBrk="1" fontAlgn="base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SzPct val="140000"/>
        <a:buFontTx/>
        <a:buBlip>
          <a:blip r:embed="rId23"/>
        </a:buBlip>
        <a:defRPr sz="1800" b="0">
          <a:solidFill>
            <a:schemeClr val="tx1"/>
          </a:solidFill>
          <a:latin typeface="+mn-lt"/>
        </a:defRPr>
      </a:lvl5pPr>
      <a:lvl6pPr marL="0" indent="0" algn="l" rtl="0" eaLnBrk="1" fontAlgn="base" hangingPunct="1">
        <a:lnSpc>
          <a:spcPct val="100000"/>
        </a:lnSpc>
        <a:spcBef>
          <a:spcPts val="0"/>
        </a:spcBef>
        <a:spcAft>
          <a:spcPts val="375"/>
        </a:spcAft>
        <a:buClr>
          <a:schemeClr val="tx2"/>
        </a:buClr>
        <a:buFontTx/>
        <a:buNone/>
        <a:defRPr sz="1000">
          <a:solidFill>
            <a:schemeClr val="tx1"/>
          </a:solidFill>
          <a:latin typeface="+mn-lt"/>
        </a:defRPr>
      </a:lvl6pPr>
      <a:lvl7pPr marL="2970750" indent="-228519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defRPr sz="2000">
          <a:solidFill>
            <a:srgbClr val="000000"/>
          </a:solidFill>
          <a:latin typeface="+mn-lt"/>
        </a:defRPr>
      </a:lvl7pPr>
      <a:lvl8pPr marL="285750" indent="-285750" algn="l" rtl="0" eaLnBrk="1" fontAlgn="base" hangingPunct="1">
        <a:lnSpc>
          <a:spcPct val="120000"/>
        </a:lnSpc>
        <a:spcBef>
          <a:spcPts val="375"/>
        </a:spcBef>
        <a:spcAft>
          <a:spcPct val="0"/>
        </a:spcAft>
        <a:buClr>
          <a:schemeClr val="bg1"/>
        </a:buClr>
        <a:buFont typeface="Arial" panose="020B0604020202020204" pitchFamily="34" charset="0"/>
        <a:buChar char="─"/>
        <a:defRPr sz="1600">
          <a:solidFill>
            <a:srgbClr val="000000"/>
          </a:solidFill>
          <a:latin typeface="+mn-lt"/>
        </a:defRPr>
      </a:lvl8pPr>
      <a:lvl9pPr marL="263525" indent="-263525" algn="l" rtl="0" eaLnBrk="1" fontAlgn="base" hangingPunct="1">
        <a:lnSpc>
          <a:spcPct val="110000"/>
        </a:lnSpc>
        <a:spcBef>
          <a:spcPts val="0"/>
        </a:spcBef>
        <a:spcAft>
          <a:spcPts val="600"/>
        </a:spcAft>
        <a:buClr>
          <a:schemeClr val="bg1"/>
        </a:buClr>
        <a:buFont typeface="Arial" panose="020B0604020202020204" pitchFamily="34" charset="0"/>
        <a:buChar char="─"/>
        <a:defRPr sz="1600">
          <a:solidFill>
            <a:srgbClr val="000000"/>
          </a:solidFill>
          <a:latin typeface="+mn-lt"/>
        </a:defRPr>
      </a:lvl9pPr>
    </p:bodyStyle>
    <p:otherStyle>
      <a:defPPr>
        <a:defRPr lang="de-DE"/>
      </a:defPPr>
      <a:lvl1pPr marL="0" algn="l" defTabSz="9140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39" algn="l" defTabSz="9140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77" algn="l" defTabSz="9140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16" algn="l" defTabSz="9140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55" algn="l" defTabSz="9140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192" algn="l" defTabSz="9140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32" algn="l" defTabSz="9140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271" algn="l" defTabSz="9140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308" algn="l" defTabSz="9140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03" userDrawn="1">
          <p15:clr>
            <a:srgbClr val="F26B43"/>
          </p15:clr>
        </p15:guide>
        <p15:guide id="3" pos="347" userDrawn="1">
          <p15:clr>
            <a:srgbClr val="F26B43"/>
          </p15:clr>
        </p15:guide>
        <p15:guide id="4" pos="7333" userDrawn="1">
          <p15:clr>
            <a:srgbClr val="F26B43"/>
          </p15:clr>
        </p15:guide>
        <p15:guide id="6" pos="2094" userDrawn="1">
          <p15:clr>
            <a:srgbClr val="A4A3A4"/>
          </p15:clr>
        </p15:guide>
        <p15:guide id="8" orient="horz" pos="3997" userDrawn="1">
          <p15:clr>
            <a:srgbClr val="F26B43"/>
          </p15:clr>
        </p15:guide>
        <p15:guide id="9" orient="horz" pos="2500" userDrawn="1">
          <p15:clr>
            <a:srgbClr val="A4A3A4"/>
          </p15:clr>
        </p15:guide>
        <p15:guide id="10" userDrawn="1">
          <p15:clr>
            <a:srgbClr val="A4A3A4"/>
          </p15:clr>
        </p15:guide>
        <p15:guide id="11" pos="5586" userDrawn="1">
          <p15:clr>
            <a:srgbClr val="A4A3A4"/>
          </p15:clr>
        </p15:guide>
        <p15:guide id="23" orient="horz" pos="799" userDrawn="1">
          <p15:clr>
            <a:srgbClr val="A4A3A4"/>
          </p15:clr>
        </p15:guide>
        <p15:guide id="24" orient="horz" pos="606" userDrawn="1">
          <p15:clr>
            <a:srgbClr val="A4A3A4"/>
          </p15:clr>
        </p15:guide>
        <p15:guide id="25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3.xml"/><Relationship Id="rId18" Type="http://schemas.openxmlformats.org/officeDocument/2006/relationships/slide" Target="slide18.xml"/><Relationship Id="rId3" Type="http://schemas.openxmlformats.org/officeDocument/2006/relationships/slide" Target="slide3.xml"/><Relationship Id="rId21" Type="http://schemas.openxmlformats.org/officeDocument/2006/relationships/slide" Target="slide21.xml"/><Relationship Id="rId7" Type="http://schemas.openxmlformats.org/officeDocument/2006/relationships/slide" Target="slide7.xml"/><Relationship Id="rId12" Type="http://schemas.openxmlformats.org/officeDocument/2006/relationships/slide" Target="slide12.xml"/><Relationship Id="rId17" Type="http://schemas.openxmlformats.org/officeDocument/2006/relationships/slide" Target="slide17.xml"/><Relationship Id="rId2" Type="http://schemas.openxmlformats.org/officeDocument/2006/relationships/slide" Target="slide2.xml"/><Relationship Id="rId16" Type="http://schemas.openxmlformats.org/officeDocument/2006/relationships/slide" Target="slide16.xml"/><Relationship Id="rId20" Type="http://schemas.openxmlformats.org/officeDocument/2006/relationships/slide" Target="slide20.xml"/><Relationship Id="rId1" Type="http://schemas.openxmlformats.org/officeDocument/2006/relationships/slideLayout" Target="../slideLayouts/slideLayout13.xml"/><Relationship Id="rId6" Type="http://schemas.openxmlformats.org/officeDocument/2006/relationships/slide" Target="slide6.xml"/><Relationship Id="rId11" Type="http://schemas.openxmlformats.org/officeDocument/2006/relationships/slide" Target="slide11.xml"/><Relationship Id="rId5" Type="http://schemas.openxmlformats.org/officeDocument/2006/relationships/slide" Target="slide5.xml"/><Relationship Id="rId15" Type="http://schemas.openxmlformats.org/officeDocument/2006/relationships/slide" Target="slide15.xml"/><Relationship Id="rId10" Type="http://schemas.openxmlformats.org/officeDocument/2006/relationships/slide" Target="slide10.xml"/><Relationship Id="rId19" Type="http://schemas.openxmlformats.org/officeDocument/2006/relationships/slide" Target="slide19.xml"/><Relationship Id="rId4" Type="http://schemas.openxmlformats.org/officeDocument/2006/relationships/slide" Target="slide4.xml"/><Relationship Id="rId9" Type="http://schemas.openxmlformats.org/officeDocument/2006/relationships/slide" Target="slide9.xml"/><Relationship Id="rId14" Type="http://schemas.openxmlformats.org/officeDocument/2006/relationships/slide" Target="slide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F6BE4DB9-106B-3173-52F2-568E844631B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993701" y="6452924"/>
            <a:ext cx="8630181" cy="144001"/>
          </a:xfrm>
        </p:spPr>
        <p:txBody>
          <a:bodyPr/>
          <a:lstStyle/>
          <a:p>
            <a:r>
              <a:rPr lang="de-DE" dirty="0"/>
              <a:t>Stuttgart 2024 | www.klett.de | Alle Rechte vorbehalten. Von dieser Präsentation ist die Vervielfältigung für den eigenen Unterrichtsgebrauch gestattet.</a:t>
            </a:r>
          </a:p>
        </p:txBody>
      </p:sp>
      <p:graphicFrame>
        <p:nvGraphicFramePr>
          <p:cNvPr id="3" name="Kategorien">
            <a:extLst>
              <a:ext uri="{FF2B5EF4-FFF2-40B4-BE49-F238E27FC236}">
                <a16:creationId xmlns:a16="http://schemas.microsoft.com/office/drawing/2014/main" id="{4D73FF8D-9F2A-07EC-EE37-961F652285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9691551"/>
              </p:ext>
            </p:extLst>
          </p:nvPr>
        </p:nvGraphicFramePr>
        <p:xfrm>
          <a:off x="2228735" y="1353379"/>
          <a:ext cx="7793157" cy="799060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1621462">
                  <a:extLst>
                    <a:ext uri="{9D8B030D-6E8A-4147-A177-3AD203B41FA5}">
                      <a16:colId xmlns:a16="http://schemas.microsoft.com/office/drawing/2014/main" val="1438939021"/>
                    </a:ext>
                  </a:extLst>
                </a:gridCol>
                <a:gridCol w="1473742">
                  <a:extLst>
                    <a:ext uri="{9D8B030D-6E8A-4147-A177-3AD203B41FA5}">
                      <a16:colId xmlns:a16="http://schemas.microsoft.com/office/drawing/2014/main" val="1301668168"/>
                    </a:ext>
                  </a:extLst>
                </a:gridCol>
                <a:gridCol w="1565765">
                  <a:extLst>
                    <a:ext uri="{9D8B030D-6E8A-4147-A177-3AD203B41FA5}">
                      <a16:colId xmlns:a16="http://schemas.microsoft.com/office/drawing/2014/main" val="3674402657"/>
                    </a:ext>
                  </a:extLst>
                </a:gridCol>
                <a:gridCol w="1566423">
                  <a:extLst>
                    <a:ext uri="{9D8B030D-6E8A-4147-A177-3AD203B41FA5}">
                      <a16:colId xmlns:a16="http://schemas.microsoft.com/office/drawing/2014/main" val="2929619869"/>
                    </a:ext>
                  </a:extLst>
                </a:gridCol>
                <a:gridCol w="1565765">
                  <a:extLst>
                    <a:ext uri="{9D8B030D-6E8A-4147-A177-3AD203B41FA5}">
                      <a16:colId xmlns:a16="http://schemas.microsoft.com/office/drawing/2014/main" val="2834261771"/>
                    </a:ext>
                  </a:extLst>
                </a:gridCol>
              </a:tblGrid>
              <a:tr h="7990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 dirty="0">
                          <a:effectLst/>
                        </a:rPr>
                        <a:t>Grundlagen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93" marR="6099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 dirty="0">
                          <a:effectLst/>
                        </a:rPr>
                        <a:t>Merkmale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93" marR="6099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 dirty="0">
                          <a:effectLst/>
                        </a:rPr>
                        <a:t>Ziele 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93" marR="6099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 dirty="0">
                          <a:effectLst/>
                        </a:rPr>
                        <a:t>Instrumente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93" marR="6099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 dirty="0">
                          <a:effectLst/>
                        </a:rPr>
                        <a:t>Preise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93" marR="60993" marT="0" marB="0" anchor="ctr"/>
                </a:tc>
                <a:extLst>
                  <a:ext uri="{0D108BD9-81ED-4DB2-BD59-A6C34878D82A}">
                    <a16:rowId xmlns:a16="http://schemas.microsoft.com/office/drawing/2014/main" val="4196285799"/>
                  </a:ext>
                </a:extLst>
              </a:tr>
            </a:tbl>
          </a:graphicData>
        </a:graphic>
      </p:graphicFrame>
      <p:sp>
        <p:nvSpPr>
          <p:cNvPr id="4" name="Überschrift">
            <a:extLst>
              <a:ext uri="{FF2B5EF4-FFF2-40B4-BE49-F238E27FC236}">
                <a16:creationId xmlns:a16="http://schemas.microsoft.com/office/drawing/2014/main" id="{FC994C70-B86F-D6B0-EFFC-679A04C086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8507" y="261075"/>
            <a:ext cx="880131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3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Wirtschaftsordnungen – wahr oder falsch?</a:t>
            </a:r>
            <a:endParaRPr kumimoji="0" lang="de-DE" altLang="de-DE" sz="32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1a">
            <a:extLst>
              <a:ext uri="{FF2B5EF4-FFF2-40B4-BE49-F238E27FC236}">
                <a16:creationId xmlns:a16="http://schemas.microsoft.com/office/drawing/2014/main" id="{DC093720-515C-44DE-BC8B-22E3F68D3AAB}"/>
              </a:ext>
            </a:extLst>
          </p:cNvPr>
          <p:cNvSpPr/>
          <p:nvPr/>
        </p:nvSpPr>
        <p:spPr>
          <a:xfrm>
            <a:off x="2384309" y="2303141"/>
            <a:ext cx="1307129" cy="7978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/>
          </a:p>
        </p:txBody>
      </p:sp>
      <p:sp>
        <p:nvSpPr>
          <p:cNvPr id="6" name="Text1a">
            <a:hlinkClick r:id="rId2" action="ppaction://hlinksldjump"/>
            <a:extLst>
              <a:ext uri="{FF2B5EF4-FFF2-40B4-BE49-F238E27FC236}">
                <a16:creationId xmlns:a16="http://schemas.microsoft.com/office/drawing/2014/main" id="{554A399F-5112-C21A-E8AF-8AB9BF76E295}"/>
              </a:ext>
            </a:extLst>
          </p:cNvPr>
          <p:cNvSpPr txBox="1"/>
          <p:nvPr/>
        </p:nvSpPr>
        <p:spPr>
          <a:xfrm>
            <a:off x="2522672" y="2430485"/>
            <a:ext cx="992079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10</a:t>
            </a:r>
          </a:p>
        </p:txBody>
      </p:sp>
      <p:sp>
        <p:nvSpPr>
          <p:cNvPr id="9" name="1b">
            <a:extLst>
              <a:ext uri="{FF2B5EF4-FFF2-40B4-BE49-F238E27FC236}">
                <a16:creationId xmlns:a16="http://schemas.microsoft.com/office/drawing/2014/main" id="{4AAF2ABA-88A3-D75A-0BDC-AED438A227BF}"/>
              </a:ext>
            </a:extLst>
          </p:cNvPr>
          <p:cNvSpPr/>
          <p:nvPr/>
        </p:nvSpPr>
        <p:spPr>
          <a:xfrm>
            <a:off x="2384309" y="3279433"/>
            <a:ext cx="1307129" cy="7978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/>
          </a:p>
        </p:txBody>
      </p:sp>
      <p:sp>
        <p:nvSpPr>
          <p:cNvPr id="10" name="Text1b">
            <a:hlinkClick r:id="rId3" action="ppaction://hlinksldjump"/>
            <a:extLst>
              <a:ext uri="{FF2B5EF4-FFF2-40B4-BE49-F238E27FC236}">
                <a16:creationId xmlns:a16="http://schemas.microsoft.com/office/drawing/2014/main" id="{002D24A0-DCD5-5068-BAC6-8BC78179D19E}"/>
              </a:ext>
            </a:extLst>
          </p:cNvPr>
          <p:cNvSpPr txBox="1"/>
          <p:nvPr/>
        </p:nvSpPr>
        <p:spPr>
          <a:xfrm>
            <a:off x="2542992" y="3406777"/>
            <a:ext cx="992079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30</a:t>
            </a:r>
          </a:p>
        </p:txBody>
      </p:sp>
      <p:sp>
        <p:nvSpPr>
          <p:cNvPr id="11" name="1c">
            <a:extLst>
              <a:ext uri="{FF2B5EF4-FFF2-40B4-BE49-F238E27FC236}">
                <a16:creationId xmlns:a16="http://schemas.microsoft.com/office/drawing/2014/main" id="{91287D37-53EA-72CC-2D07-02464837BE12}"/>
              </a:ext>
            </a:extLst>
          </p:cNvPr>
          <p:cNvSpPr/>
          <p:nvPr/>
        </p:nvSpPr>
        <p:spPr>
          <a:xfrm>
            <a:off x="2367252" y="4341588"/>
            <a:ext cx="1307129" cy="7978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/>
          </a:p>
        </p:txBody>
      </p:sp>
      <p:sp>
        <p:nvSpPr>
          <p:cNvPr id="12" name="Text1c">
            <a:hlinkClick r:id="rId4" action="ppaction://hlinksldjump"/>
            <a:extLst>
              <a:ext uri="{FF2B5EF4-FFF2-40B4-BE49-F238E27FC236}">
                <a16:creationId xmlns:a16="http://schemas.microsoft.com/office/drawing/2014/main" id="{4A8297A4-564E-DF98-9E4D-1B5409888ABF}"/>
              </a:ext>
            </a:extLst>
          </p:cNvPr>
          <p:cNvSpPr txBox="1"/>
          <p:nvPr/>
        </p:nvSpPr>
        <p:spPr>
          <a:xfrm>
            <a:off x="2536095" y="4468932"/>
            <a:ext cx="992079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20</a:t>
            </a:r>
          </a:p>
        </p:txBody>
      </p:sp>
      <p:sp>
        <p:nvSpPr>
          <p:cNvPr id="13" name="1d">
            <a:extLst>
              <a:ext uri="{FF2B5EF4-FFF2-40B4-BE49-F238E27FC236}">
                <a16:creationId xmlns:a16="http://schemas.microsoft.com/office/drawing/2014/main" id="{203E04F2-B015-EEC6-72C8-FA424F4D5E8A}"/>
              </a:ext>
            </a:extLst>
          </p:cNvPr>
          <p:cNvSpPr/>
          <p:nvPr/>
        </p:nvSpPr>
        <p:spPr>
          <a:xfrm>
            <a:off x="2384309" y="5400375"/>
            <a:ext cx="1307129" cy="7978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/>
          </a:p>
        </p:txBody>
      </p:sp>
      <p:sp>
        <p:nvSpPr>
          <p:cNvPr id="14" name="Text1d">
            <a:hlinkClick r:id="rId5" action="ppaction://hlinksldjump"/>
            <a:extLst>
              <a:ext uri="{FF2B5EF4-FFF2-40B4-BE49-F238E27FC236}">
                <a16:creationId xmlns:a16="http://schemas.microsoft.com/office/drawing/2014/main" id="{1715904B-B804-4E5F-5B16-392E0F897184}"/>
              </a:ext>
            </a:extLst>
          </p:cNvPr>
          <p:cNvSpPr txBox="1"/>
          <p:nvPr/>
        </p:nvSpPr>
        <p:spPr>
          <a:xfrm>
            <a:off x="2522672" y="5527719"/>
            <a:ext cx="992079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40</a:t>
            </a:r>
          </a:p>
        </p:txBody>
      </p:sp>
      <p:sp>
        <p:nvSpPr>
          <p:cNvPr id="55" name="2a">
            <a:extLst>
              <a:ext uri="{FF2B5EF4-FFF2-40B4-BE49-F238E27FC236}">
                <a16:creationId xmlns:a16="http://schemas.microsoft.com/office/drawing/2014/main" id="{E379BEBA-A8E1-47E7-A76A-252952F9752C}"/>
              </a:ext>
            </a:extLst>
          </p:cNvPr>
          <p:cNvSpPr/>
          <p:nvPr/>
        </p:nvSpPr>
        <p:spPr>
          <a:xfrm>
            <a:off x="3964474" y="2313301"/>
            <a:ext cx="1307129" cy="7978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/>
          </a:p>
        </p:txBody>
      </p:sp>
      <p:sp>
        <p:nvSpPr>
          <p:cNvPr id="56" name="Text2a">
            <a:hlinkClick r:id="rId6" action="ppaction://hlinksldjump"/>
            <a:extLst>
              <a:ext uri="{FF2B5EF4-FFF2-40B4-BE49-F238E27FC236}">
                <a16:creationId xmlns:a16="http://schemas.microsoft.com/office/drawing/2014/main" id="{04C763A6-00B3-5425-4746-67F1EEF9ADE3}"/>
              </a:ext>
            </a:extLst>
          </p:cNvPr>
          <p:cNvSpPr txBox="1"/>
          <p:nvPr/>
        </p:nvSpPr>
        <p:spPr>
          <a:xfrm>
            <a:off x="4102837" y="2440645"/>
            <a:ext cx="992079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30</a:t>
            </a:r>
          </a:p>
        </p:txBody>
      </p:sp>
      <p:sp>
        <p:nvSpPr>
          <p:cNvPr id="58" name="2b">
            <a:extLst>
              <a:ext uri="{FF2B5EF4-FFF2-40B4-BE49-F238E27FC236}">
                <a16:creationId xmlns:a16="http://schemas.microsoft.com/office/drawing/2014/main" id="{AE6D2183-C2A1-FE2A-E8A2-2FE560EC7CC3}"/>
              </a:ext>
            </a:extLst>
          </p:cNvPr>
          <p:cNvSpPr/>
          <p:nvPr/>
        </p:nvSpPr>
        <p:spPr>
          <a:xfrm>
            <a:off x="3964474" y="3289593"/>
            <a:ext cx="1307129" cy="7978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/>
          </a:p>
        </p:txBody>
      </p:sp>
      <p:sp>
        <p:nvSpPr>
          <p:cNvPr id="59" name="Text2b">
            <a:hlinkClick r:id="rId7" action="ppaction://hlinksldjump"/>
            <a:extLst>
              <a:ext uri="{FF2B5EF4-FFF2-40B4-BE49-F238E27FC236}">
                <a16:creationId xmlns:a16="http://schemas.microsoft.com/office/drawing/2014/main" id="{43FA5380-9E34-B22C-E05C-16BB5FE471CB}"/>
              </a:ext>
            </a:extLst>
          </p:cNvPr>
          <p:cNvSpPr txBox="1"/>
          <p:nvPr/>
        </p:nvSpPr>
        <p:spPr>
          <a:xfrm>
            <a:off x="4123157" y="3416937"/>
            <a:ext cx="992079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10</a:t>
            </a:r>
          </a:p>
        </p:txBody>
      </p:sp>
      <p:sp>
        <p:nvSpPr>
          <p:cNvPr id="60" name="2c">
            <a:extLst>
              <a:ext uri="{FF2B5EF4-FFF2-40B4-BE49-F238E27FC236}">
                <a16:creationId xmlns:a16="http://schemas.microsoft.com/office/drawing/2014/main" id="{6CE4B22D-9F10-2CFE-85B9-EA2996F56501}"/>
              </a:ext>
            </a:extLst>
          </p:cNvPr>
          <p:cNvSpPr/>
          <p:nvPr/>
        </p:nvSpPr>
        <p:spPr>
          <a:xfrm>
            <a:off x="3947417" y="4351748"/>
            <a:ext cx="1307129" cy="7978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/>
          </a:p>
        </p:txBody>
      </p:sp>
      <p:sp>
        <p:nvSpPr>
          <p:cNvPr id="61" name="Text2c">
            <a:hlinkClick r:id="rId8" action="ppaction://hlinksldjump"/>
            <a:extLst>
              <a:ext uri="{FF2B5EF4-FFF2-40B4-BE49-F238E27FC236}">
                <a16:creationId xmlns:a16="http://schemas.microsoft.com/office/drawing/2014/main" id="{ABB0AD80-4DA9-4884-F6B4-376DFAD10E99}"/>
              </a:ext>
            </a:extLst>
          </p:cNvPr>
          <p:cNvSpPr txBox="1"/>
          <p:nvPr/>
        </p:nvSpPr>
        <p:spPr>
          <a:xfrm>
            <a:off x="4116260" y="4479092"/>
            <a:ext cx="992079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40</a:t>
            </a:r>
          </a:p>
        </p:txBody>
      </p:sp>
      <p:sp>
        <p:nvSpPr>
          <p:cNvPr id="62" name="2d">
            <a:extLst>
              <a:ext uri="{FF2B5EF4-FFF2-40B4-BE49-F238E27FC236}">
                <a16:creationId xmlns:a16="http://schemas.microsoft.com/office/drawing/2014/main" id="{AFA482CD-BEE5-1F6B-943A-F539E0BC4242}"/>
              </a:ext>
            </a:extLst>
          </p:cNvPr>
          <p:cNvSpPr/>
          <p:nvPr/>
        </p:nvSpPr>
        <p:spPr>
          <a:xfrm>
            <a:off x="3964474" y="5410535"/>
            <a:ext cx="1307129" cy="7978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/>
          </a:p>
        </p:txBody>
      </p:sp>
      <p:sp>
        <p:nvSpPr>
          <p:cNvPr id="63" name="Text2d">
            <a:hlinkClick r:id="rId9" action="ppaction://hlinksldjump"/>
            <a:extLst>
              <a:ext uri="{FF2B5EF4-FFF2-40B4-BE49-F238E27FC236}">
                <a16:creationId xmlns:a16="http://schemas.microsoft.com/office/drawing/2014/main" id="{F877745D-0329-54EE-7A6F-373ED4A894F2}"/>
              </a:ext>
            </a:extLst>
          </p:cNvPr>
          <p:cNvSpPr txBox="1"/>
          <p:nvPr/>
        </p:nvSpPr>
        <p:spPr>
          <a:xfrm>
            <a:off x="4102837" y="5537879"/>
            <a:ext cx="992079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20</a:t>
            </a:r>
          </a:p>
        </p:txBody>
      </p:sp>
      <p:sp>
        <p:nvSpPr>
          <p:cNvPr id="64" name="3a">
            <a:extLst>
              <a:ext uri="{FF2B5EF4-FFF2-40B4-BE49-F238E27FC236}">
                <a16:creationId xmlns:a16="http://schemas.microsoft.com/office/drawing/2014/main" id="{13C696D3-2EC1-5F12-14AC-8226800A2949}"/>
              </a:ext>
            </a:extLst>
          </p:cNvPr>
          <p:cNvSpPr/>
          <p:nvPr/>
        </p:nvSpPr>
        <p:spPr>
          <a:xfrm>
            <a:off x="5544639" y="2303141"/>
            <a:ext cx="1307129" cy="7978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/>
          </a:p>
        </p:txBody>
      </p:sp>
      <p:sp>
        <p:nvSpPr>
          <p:cNvPr id="65" name="Text3a">
            <a:hlinkClick r:id="rId10" action="ppaction://hlinksldjump"/>
            <a:extLst>
              <a:ext uri="{FF2B5EF4-FFF2-40B4-BE49-F238E27FC236}">
                <a16:creationId xmlns:a16="http://schemas.microsoft.com/office/drawing/2014/main" id="{7516D1DE-0F0B-D031-1521-921C668813D8}"/>
              </a:ext>
            </a:extLst>
          </p:cNvPr>
          <p:cNvSpPr txBox="1"/>
          <p:nvPr/>
        </p:nvSpPr>
        <p:spPr>
          <a:xfrm>
            <a:off x="5683002" y="2430485"/>
            <a:ext cx="992079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40</a:t>
            </a:r>
          </a:p>
        </p:txBody>
      </p:sp>
      <p:sp>
        <p:nvSpPr>
          <p:cNvPr id="67" name="3b">
            <a:extLst>
              <a:ext uri="{FF2B5EF4-FFF2-40B4-BE49-F238E27FC236}">
                <a16:creationId xmlns:a16="http://schemas.microsoft.com/office/drawing/2014/main" id="{456EC593-CF88-D048-D88D-76AF2383FD75}"/>
              </a:ext>
            </a:extLst>
          </p:cNvPr>
          <p:cNvSpPr/>
          <p:nvPr/>
        </p:nvSpPr>
        <p:spPr>
          <a:xfrm>
            <a:off x="5544639" y="3279433"/>
            <a:ext cx="1307129" cy="7978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/>
          </a:p>
        </p:txBody>
      </p:sp>
      <p:sp>
        <p:nvSpPr>
          <p:cNvPr id="68" name="Text3b">
            <a:hlinkClick r:id="rId11" action="ppaction://hlinksldjump"/>
            <a:extLst>
              <a:ext uri="{FF2B5EF4-FFF2-40B4-BE49-F238E27FC236}">
                <a16:creationId xmlns:a16="http://schemas.microsoft.com/office/drawing/2014/main" id="{00DB98CE-6DA6-691F-6653-18FD6A4CF651}"/>
              </a:ext>
            </a:extLst>
          </p:cNvPr>
          <p:cNvSpPr txBox="1"/>
          <p:nvPr/>
        </p:nvSpPr>
        <p:spPr>
          <a:xfrm>
            <a:off x="5703322" y="3406777"/>
            <a:ext cx="992079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30</a:t>
            </a:r>
          </a:p>
        </p:txBody>
      </p:sp>
      <p:sp>
        <p:nvSpPr>
          <p:cNvPr id="69" name="3c">
            <a:extLst>
              <a:ext uri="{FF2B5EF4-FFF2-40B4-BE49-F238E27FC236}">
                <a16:creationId xmlns:a16="http://schemas.microsoft.com/office/drawing/2014/main" id="{D7DC408A-9B8F-423D-343C-93250B1AC9B7}"/>
              </a:ext>
            </a:extLst>
          </p:cNvPr>
          <p:cNvSpPr/>
          <p:nvPr/>
        </p:nvSpPr>
        <p:spPr>
          <a:xfrm>
            <a:off x="5527582" y="4341588"/>
            <a:ext cx="1307129" cy="7978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/>
          </a:p>
        </p:txBody>
      </p:sp>
      <p:sp>
        <p:nvSpPr>
          <p:cNvPr id="70" name="Text3c">
            <a:hlinkClick r:id="rId12" action="ppaction://hlinksldjump"/>
            <a:extLst>
              <a:ext uri="{FF2B5EF4-FFF2-40B4-BE49-F238E27FC236}">
                <a16:creationId xmlns:a16="http://schemas.microsoft.com/office/drawing/2014/main" id="{E07E94D2-ABBB-7CDE-4748-B94BA7B0BC67}"/>
              </a:ext>
            </a:extLst>
          </p:cNvPr>
          <p:cNvSpPr txBox="1"/>
          <p:nvPr/>
        </p:nvSpPr>
        <p:spPr>
          <a:xfrm>
            <a:off x="5696425" y="4468932"/>
            <a:ext cx="992079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10</a:t>
            </a:r>
          </a:p>
        </p:txBody>
      </p:sp>
      <p:sp>
        <p:nvSpPr>
          <p:cNvPr id="71" name="3d">
            <a:extLst>
              <a:ext uri="{FF2B5EF4-FFF2-40B4-BE49-F238E27FC236}">
                <a16:creationId xmlns:a16="http://schemas.microsoft.com/office/drawing/2014/main" id="{C2D439ED-C98A-FA75-BDE4-91075B6F9C78}"/>
              </a:ext>
            </a:extLst>
          </p:cNvPr>
          <p:cNvSpPr/>
          <p:nvPr/>
        </p:nvSpPr>
        <p:spPr>
          <a:xfrm>
            <a:off x="5544639" y="5400375"/>
            <a:ext cx="1307129" cy="7978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/>
          </a:p>
        </p:txBody>
      </p:sp>
      <p:sp>
        <p:nvSpPr>
          <p:cNvPr id="72" name="Text3d">
            <a:hlinkClick r:id="rId13" action="ppaction://hlinksldjump"/>
            <a:extLst>
              <a:ext uri="{FF2B5EF4-FFF2-40B4-BE49-F238E27FC236}">
                <a16:creationId xmlns:a16="http://schemas.microsoft.com/office/drawing/2014/main" id="{050EA4E8-AE89-C961-9E2F-F3286378495B}"/>
              </a:ext>
            </a:extLst>
          </p:cNvPr>
          <p:cNvSpPr txBox="1"/>
          <p:nvPr/>
        </p:nvSpPr>
        <p:spPr>
          <a:xfrm>
            <a:off x="5683002" y="5527719"/>
            <a:ext cx="992079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20</a:t>
            </a:r>
          </a:p>
        </p:txBody>
      </p:sp>
      <p:sp>
        <p:nvSpPr>
          <p:cNvPr id="73" name="4a">
            <a:extLst>
              <a:ext uri="{FF2B5EF4-FFF2-40B4-BE49-F238E27FC236}">
                <a16:creationId xmlns:a16="http://schemas.microsoft.com/office/drawing/2014/main" id="{D473008D-5187-7803-B77D-F44C934EDD7B}"/>
              </a:ext>
            </a:extLst>
          </p:cNvPr>
          <p:cNvSpPr/>
          <p:nvPr/>
        </p:nvSpPr>
        <p:spPr>
          <a:xfrm>
            <a:off x="7138229" y="2303141"/>
            <a:ext cx="1307129" cy="7978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/>
          </a:p>
        </p:txBody>
      </p:sp>
      <p:sp>
        <p:nvSpPr>
          <p:cNvPr id="74" name="Text4a">
            <a:hlinkClick r:id="rId14" action="ppaction://hlinksldjump"/>
            <a:extLst>
              <a:ext uri="{FF2B5EF4-FFF2-40B4-BE49-F238E27FC236}">
                <a16:creationId xmlns:a16="http://schemas.microsoft.com/office/drawing/2014/main" id="{274836DC-21DA-2FFD-E648-F2A9B5F4824D}"/>
              </a:ext>
            </a:extLst>
          </p:cNvPr>
          <p:cNvSpPr txBox="1"/>
          <p:nvPr/>
        </p:nvSpPr>
        <p:spPr>
          <a:xfrm>
            <a:off x="7276592" y="2430485"/>
            <a:ext cx="992079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20</a:t>
            </a:r>
          </a:p>
        </p:txBody>
      </p:sp>
      <p:sp>
        <p:nvSpPr>
          <p:cNvPr id="76" name="4b">
            <a:extLst>
              <a:ext uri="{FF2B5EF4-FFF2-40B4-BE49-F238E27FC236}">
                <a16:creationId xmlns:a16="http://schemas.microsoft.com/office/drawing/2014/main" id="{CFCA48C5-A6C8-06A3-D19E-2C38D8CA86B5}"/>
              </a:ext>
            </a:extLst>
          </p:cNvPr>
          <p:cNvSpPr/>
          <p:nvPr/>
        </p:nvSpPr>
        <p:spPr>
          <a:xfrm>
            <a:off x="7138229" y="3279433"/>
            <a:ext cx="1307129" cy="7978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/>
          </a:p>
        </p:txBody>
      </p:sp>
      <p:sp>
        <p:nvSpPr>
          <p:cNvPr id="77" name="Textf4b">
            <a:hlinkClick r:id="rId15" action="ppaction://hlinksldjump"/>
            <a:extLst>
              <a:ext uri="{FF2B5EF4-FFF2-40B4-BE49-F238E27FC236}">
                <a16:creationId xmlns:a16="http://schemas.microsoft.com/office/drawing/2014/main" id="{C47BC956-4597-071C-E20E-7059D9F6FD21}"/>
              </a:ext>
            </a:extLst>
          </p:cNvPr>
          <p:cNvSpPr txBox="1"/>
          <p:nvPr/>
        </p:nvSpPr>
        <p:spPr>
          <a:xfrm>
            <a:off x="7296912" y="3406777"/>
            <a:ext cx="992079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10</a:t>
            </a:r>
          </a:p>
        </p:txBody>
      </p:sp>
      <p:sp>
        <p:nvSpPr>
          <p:cNvPr id="78" name="4c">
            <a:extLst>
              <a:ext uri="{FF2B5EF4-FFF2-40B4-BE49-F238E27FC236}">
                <a16:creationId xmlns:a16="http://schemas.microsoft.com/office/drawing/2014/main" id="{EE9DEFD5-25A2-B445-9BE3-AEDD6A7901EB}"/>
              </a:ext>
            </a:extLst>
          </p:cNvPr>
          <p:cNvSpPr/>
          <p:nvPr/>
        </p:nvSpPr>
        <p:spPr>
          <a:xfrm>
            <a:off x="7121172" y="4341588"/>
            <a:ext cx="1307129" cy="7978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/>
          </a:p>
        </p:txBody>
      </p:sp>
      <p:sp>
        <p:nvSpPr>
          <p:cNvPr id="79" name="Text4c">
            <a:hlinkClick r:id="rId16" action="ppaction://hlinksldjump"/>
            <a:extLst>
              <a:ext uri="{FF2B5EF4-FFF2-40B4-BE49-F238E27FC236}">
                <a16:creationId xmlns:a16="http://schemas.microsoft.com/office/drawing/2014/main" id="{80DF7D56-1F20-6819-F3A3-9D4447043E51}"/>
              </a:ext>
            </a:extLst>
          </p:cNvPr>
          <p:cNvSpPr txBox="1"/>
          <p:nvPr/>
        </p:nvSpPr>
        <p:spPr>
          <a:xfrm>
            <a:off x="7290015" y="4468932"/>
            <a:ext cx="992079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40</a:t>
            </a:r>
          </a:p>
        </p:txBody>
      </p:sp>
      <p:sp>
        <p:nvSpPr>
          <p:cNvPr id="80" name="4d">
            <a:extLst>
              <a:ext uri="{FF2B5EF4-FFF2-40B4-BE49-F238E27FC236}">
                <a16:creationId xmlns:a16="http://schemas.microsoft.com/office/drawing/2014/main" id="{EEC92402-2B68-6F93-F932-14C6B434AF20}"/>
              </a:ext>
            </a:extLst>
          </p:cNvPr>
          <p:cNvSpPr/>
          <p:nvPr/>
        </p:nvSpPr>
        <p:spPr>
          <a:xfrm>
            <a:off x="7138229" y="5400375"/>
            <a:ext cx="1307129" cy="7978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/>
          </a:p>
        </p:txBody>
      </p:sp>
      <p:sp>
        <p:nvSpPr>
          <p:cNvPr id="81" name="Tex4d">
            <a:hlinkClick r:id="rId17" action="ppaction://hlinksldjump"/>
            <a:extLst>
              <a:ext uri="{FF2B5EF4-FFF2-40B4-BE49-F238E27FC236}">
                <a16:creationId xmlns:a16="http://schemas.microsoft.com/office/drawing/2014/main" id="{88B148BE-BA67-6F39-C44E-CAC8FDCC2508}"/>
              </a:ext>
            </a:extLst>
          </p:cNvPr>
          <p:cNvSpPr txBox="1"/>
          <p:nvPr/>
        </p:nvSpPr>
        <p:spPr>
          <a:xfrm>
            <a:off x="7276592" y="5527719"/>
            <a:ext cx="992079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30</a:t>
            </a:r>
          </a:p>
        </p:txBody>
      </p:sp>
      <p:sp>
        <p:nvSpPr>
          <p:cNvPr id="82" name="5a">
            <a:extLst>
              <a:ext uri="{FF2B5EF4-FFF2-40B4-BE49-F238E27FC236}">
                <a16:creationId xmlns:a16="http://schemas.microsoft.com/office/drawing/2014/main" id="{D2C4A600-05DE-A00F-7234-058A1C1D163F}"/>
              </a:ext>
            </a:extLst>
          </p:cNvPr>
          <p:cNvSpPr/>
          <p:nvPr/>
        </p:nvSpPr>
        <p:spPr>
          <a:xfrm>
            <a:off x="8714762" y="2303141"/>
            <a:ext cx="1307129" cy="7978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/>
          </a:p>
        </p:txBody>
      </p:sp>
      <p:sp>
        <p:nvSpPr>
          <p:cNvPr id="83" name="Text5a">
            <a:hlinkClick r:id="rId18" action="ppaction://hlinksldjump"/>
            <a:extLst>
              <a:ext uri="{FF2B5EF4-FFF2-40B4-BE49-F238E27FC236}">
                <a16:creationId xmlns:a16="http://schemas.microsoft.com/office/drawing/2014/main" id="{F84CDB77-D2DB-57AC-B09A-4D0FD2673FAE}"/>
              </a:ext>
            </a:extLst>
          </p:cNvPr>
          <p:cNvSpPr txBox="1"/>
          <p:nvPr/>
        </p:nvSpPr>
        <p:spPr>
          <a:xfrm>
            <a:off x="8853125" y="2430485"/>
            <a:ext cx="992079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10</a:t>
            </a:r>
          </a:p>
        </p:txBody>
      </p:sp>
      <p:sp>
        <p:nvSpPr>
          <p:cNvPr id="85" name="5b">
            <a:extLst>
              <a:ext uri="{FF2B5EF4-FFF2-40B4-BE49-F238E27FC236}">
                <a16:creationId xmlns:a16="http://schemas.microsoft.com/office/drawing/2014/main" id="{E5BC436C-CC93-062D-7016-46442620A011}"/>
              </a:ext>
            </a:extLst>
          </p:cNvPr>
          <p:cNvSpPr/>
          <p:nvPr/>
        </p:nvSpPr>
        <p:spPr>
          <a:xfrm>
            <a:off x="8714762" y="3279433"/>
            <a:ext cx="1307129" cy="7978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/>
          </a:p>
        </p:txBody>
      </p:sp>
      <p:sp>
        <p:nvSpPr>
          <p:cNvPr id="86" name="Text5b">
            <a:hlinkClick r:id="rId19" action="ppaction://hlinksldjump"/>
            <a:extLst>
              <a:ext uri="{FF2B5EF4-FFF2-40B4-BE49-F238E27FC236}">
                <a16:creationId xmlns:a16="http://schemas.microsoft.com/office/drawing/2014/main" id="{7D0ED0EE-0A9E-7DA6-76D3-7DA55090B76F}"/>
              </a:ext>
            </a:extLst>
          </p:cNvPr>
          <p:cNvSpPr txBox="1"/>
          <p:nvPr/>
        </p:nvSpPr>
        <p:spPr>
          <a:xfrm>
            <a:off x="8873445" y="3406777"/>
            <a:ext cx="992079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40</a:t>
            </a:r>
          </a:p>
        </p:txBody>
      </p:sp>
      <p:sp>
        <p:nvSpPr>
          <p:cNvPr id="87" name="5c">
            <a:extLst>
              <a:ext uri="{FF2B5EF4-FFF2-40B4-BE49-F238E27FC236}">
                <a16:creationId xmlns:a16="http://schemas.microsoft.com/office/drawing/2014/main" id="{29430ABD-9E59-4F5A-F769-A6945CB5C761}"/>
              </a:ext>
            </a:extLst>
          </p:cNvPr>
          <p:cNvSpPr/>
          <p:nvPr/>
        </p:nvSpPr>
        <p:spPr>
          <a:xfrm>
            <a:off x="8697705" y="4341588"/>
            <a:ext cx="1307129" cy="7978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/>
          </a:p>
        </p:txBody>
      </p:sp>
      <p:sp>
        <p:nvSpPr>
          <p:cNvPr id="88" name="Text5c">
            <a:hlinkClick r:id="rId20" action="ppaction://hlinksldjump"/>
            <a:extLst>
              <a:ext uri="{FF2B5EF4-FFF2-40B4-BE49-F238E27FC236}">
                <a16:creationId xmlns:a16="http://schemas.microsoft.com/office/drawing/2014/main" id="{BF9BA98E-ADD3-4F8B-0CD9-300ADF137F6E}"/>
              </a:ext>
            </a:extLst>
          </p:cNvPr>
          <p:cNvSpPr txBox="1"/>
          <p:nvPr/>
        </p:nvSpPr>
        <p:spPr>
          <a:xfrm>
            <a:off x="8866548" y="4468932"/>
            <a:ext cx="992079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20</a:t>
            </a:r>
          </a:p>
        </p:txBody>
      </p:sp>
      <p:sp>
        <p:nvSpPr>
          <p:cNvPr id="89" name="5d">
            <a:extLst>
              <a:ext uri="{FF2B5EF4-FFF2-40B4-BE49-F238E27FC236}">
                <a16:creationId xmlns:a16="http://schemas.microsoft.com/office/drawing/2014/main" id="{27F82A72-1578-BE54-0852-845E7481F28A}"/>
              </a:ext>
            </a:extLst>
          </p:cNvPr>
          <p:cNvSpPr/>
          <p:nvPr/>
        </p:nvSpPr>
        <p:spPr>
          <a:xfrm>
            <a:off x="8714762" y="5400375"/>
            <a:ext cx="1307129" cy="7978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/>
          </a:p>
        </p:txBody>
      </p:sp>
      <p:sp>
        <p:nvSpPr>
          <p:cNvPr id="90" name="Text5d">
            <a:hlinkClick r:id="rId21" action="ppaction://hlinksldjump"/>
            <a:extLst>
              <a:ext uri="{FF2B5EF4-FFF2-40B4-BE49-F238E27FC236}">
                <a16:creationId xmlns:a16="http://schemas.microsoft.com/office/drawing/2014/main" id="{EB42173A-40C0-A20E-DF69-571CD08A67F5}"/>
              </a:ext>
            </a:extLst>
          </p:cNvPr>
          <p:cNvSpPr txBox="1"/>
          <p:nvPr/>
        </p:nvSpPr>
        <p:spPr>
          <a:xfrm>
            <a:off x="8853125" y="5527719"/>
            <a:ext cx="992079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1812412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4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5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5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5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3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64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65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66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7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7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6" dur="7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77" dur="7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78" dur="7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79" dur="7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8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8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9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90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91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92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9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9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0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2" dur="7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03" dur="7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04" dur="7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05" dur="7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1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1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1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5" dur="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16" dur="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17" dur="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18" dur="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2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2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2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8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29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30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31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3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3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1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42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43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44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145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6" fill="hold">
                      <p:stCondLst>
                        <p:cond delay="0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5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5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4" dur="7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55" dur="7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56" dur="7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57" dur="7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6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6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7" dur="7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68" dur="7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69" dur="7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70" dur="7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>
                      <p:stCondLst>
                        <p:cond delay="0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7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7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0" dur="7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81" dur="7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82" dur="7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83" dur="7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>
                      <p:stCondLst>
                        <p:cond delay="0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8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9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9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93" dur="7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94" dur="7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95" dur="7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96" dur="7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197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8" fill="hold">
                      <p:stCondLst>
                        <p:cond delay="0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01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0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0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0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06" dur="7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07" dur="7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08" dur="7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09" dur="7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seq concurrent="1" nextAc="seek">
              <p:cTn id="210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1" fill="hold">
                      <p:stCondLst>
                        <p:cond delay="0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4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1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1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1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9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20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21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22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223" restart="whenNotActive" fill="hold" evtFilter="cancelBubble" nodeType="interactiveSeq">
                <p:stCondLst>
                  <p:cond evt="onClick" delay="0">
                    <p:tgtEl>
                      <p:spTgt spid="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4" fill="hold">
                      <p:stCondLst>
                        <p:cond delay="0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2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29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30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32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33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34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35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8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0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41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42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43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5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46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47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48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  <p:seq concurrent="1" nextAc="seek">
              <p:cTn id="249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0" fill="hold">
                      <p:stCondLst>
                        <p:cond delay="0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5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55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5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6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6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9" grpId="0" animBg="1"/>
      <p:bldP spid="10" grpId="0"/>
      <p:bldP spid="11" grpId="0" animBg="1"/>
      <p:bldP spid="12" grpId="0"/>
      <p:bldP spid="13" grpId="0" animBg="1"/>
      <p:bldP spid="14" grpId="0"/>
      <p:bldP spid="55" grpId="0" animBg="1"/>
      <p:bldP spid="56" grpId="0"/>
      <p:bldP spid="58" grpId="0" animBg="1"/>
      <p:bldP spid="59" grpId="0"/>
      <p:bldP spid="60" grpId="0" animBg="1"/>
      <p:bldP spid="61" grpId="0"/>
      <p:bldP spid="62" grpId="0" animBg="1"/>
      <p:bldP spid="63" grpId="0"/>
      <p:bldP spid="64" grpId="0" animBg="1"/>
      <p:bldP spid="65" grpId="0"/>
      <p:bldP spid="67" grpId="0" animBg="1"/>
      <p:bldP spid="68" grpId="0"/>
      <p:bldP spid="69" grpId="0" animBg="1"/>
      <p:bldP spid="70" grpId="0"/>
      <p:bldP spid="71" grpId="0" animBg="1"/>
      <p:bldP spid="72" grpId="0"/>
      <p:bldP spid="73" grpId="0" animBg="1"/>
      <p:bldP spid="74" grpId="0"/>
      <p:bldP spid="76" grpId="0" animBg="1"/>
      <p:bldP spid="77" grpId="0"/>
      <p:bldP spid="78" grpId="0" animBg="1"/>
      <p:bldP spid="79" grpId="0"/>
      <p:bldP spid="80" grpId="0" animBg="1"/>
      <p:bldP spid="81" grpId="0"/>
      <p:bldP spid="82" grpId="0" animBg="1"/>
      <p:bldP spid="83" grpId="0"/>
      <p:bldP spid="85" grpId="0" animBg="1"/>
      <p:bldP spid="86" grpId="0"/>
      <p:bldP spid="87" grpId="0" animBg="1"/>
      <p:bldP spid="88" grpId="0"/>
      <p:bldP spid="89" grpId="0" animBg="1"/>
      <p:bldP spid="9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oben links">
            <a:extLst>
              <a:ext uri="{FF2B5EF4-FFF2-40B4-BE49-F238E27FC236}">
                <a16:creationId xmlns:a16="http://schemas.microsoft.com/office/drawing/2014/main" id="{ACDF5E27-61EF-4933-B661-4D98A591190A}"/>
              </a:ext>
            </a:extLst>
          </p:cNvPr>
          <p:cNvSpPr/>
          <p:nvPr/>
        </p:nvSpPr>
        <p:spPr>
          <a:xfrm>
            <a:off x="3488439" y="3384983"/>
            <a:ext cx="5215123" cy="14669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antwort">
            <a:extLst>
              <a:ext uri="{FF2B5EF4-FFF2-40B4-BE49-F238E27FC236}">
                <a16:creationId xmlns:a16="http://schemas.microsoft.com/office/drawing/2014/main" id="{6359F0E3-9E0E-4CA6-AF1C-CD1CAD7D48BA}"/>
              </a:ext>
            </a:extLst>
          </p:cNvPr>
          <p:cNvSpPr txBox="1"/>
          <p:nvPr/>
        </p:nvSpPr>
        <p:spPr>
          <a:xfrm>
            <a:off x="4219912" y="3840504"/>
            <a:ext cx="368617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/>
              <a:t>Antwort</a:t>
            </a:r>
          </a:p>
        </p:txBody>
      </p:sp>
      <p:sp>
        <p:nvSpPr>
          <p:cNvPr id="7" name="richtig">
            <a:extLst>
              <a:ext uri="{FF2B5EF4-FFF2-40B4-BE49-F238E27FC236}">
                <a16:creationId xmlns:a16="http://schemas.microsoft.com/office/drawing/2014/main" id="{7A35E759-DD45-4B2A-871D-C3C00032B6B4}"/>
              </a:ext>
            </a:extLst>
          </p:cNvPr>
          <p:cNvSpPr txBox="1"/>
          <p:nvPr/>
        </p:nvSpPr>
        <p:spPr>
          <a:xfrm>
            <a:off x="3616036" y="3501949"/>
            <a:ext cx="5087526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/>
              <a:t>Falsch </a:t>
            </a:r>
            <a:r>
              <a:rPr lang="de-DE" sz="2400" dirty="0"/>
              <a:t>(Das ist nicht das Ziel, häufig aber die Folge des vollkommen freien Wettbewerbs.) </a:t>
            </a:r>
          </a:p>
        </p:txBody>
      </p:sp>
      <p:sp>
        <p:nvSpPr>
          <p:cNvPr id="25" name="Zurückpfeil">
            <a:hlinkClick r:id="rId2" action="ppaction://hlinksldjump"/>
            <a:extLst>
              <a:ext uri="{FF2B5EF4-FFF2-40B4-BE49-F238E27FC236}">
                <a16:creationId xmlns:a16="http://schemas.microsoft.com/office/drawing/2014/main" id="{6EFCD75D-F9E3-4CC4-80A9-4274733A55A7}"/>
              </a:ext>
            </a:extLst>
          </p:cNvPr>
          <p:cNvSpPr/>
          <p:nvPr/>
        </p:nvSpPr>
        <p:spPr>
          <a:xfrm>
            <a:off x="10969985" y="5936832"/>
            <a:ext cx="1100138" cy="747246"/>
          </a:xfrm>
          <a:prstGeom prst="rightArrow">
            <a:avLst>
              <a:gd name="adj1" fmla="val 58027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Zurück</a:t>
            </a:r>
          </a:p>
        </p:txBody>
      </p:sp>
      <p:sp>
        <p:nvSpPr>
          <p:cNvPr id="4" name="frage">
            <a:extLst>
              <a:ext uri="{FF2B5EF4-FFF2-40B4-BE49-F238E27FC236}">
                <a16:creationId xmlns:a16="http://schemas.microsoft.com/office/drawing/2014/main" id="{4D4B4ECD-A62D-4050-8004-E87F1E16AA41}"/>
              </a:ext>
            </a:extLst>
          </p:cNvPr>
          <p:cNvSpPr txBox="1"/>
          <p:nvPr/>
        </p:nvSpPr>
        <p:spPr>
          <a:xfrm>
            <a:off x="990600" y="1850886"/>
            <a:ext cx="10065327" cy="1107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32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Ziel der freien Marktwirtschaft ist es, dass möglichst viele Monopole entstehen.</a:t>
            </a:r>
          </a:p>
        </p:txBody>
      </p:sp>
      <p:sp>
        <p:nvSpPr>
          <p:cNvPr id="2" name="Kategorie">
            <a:extLst>
              <a:ext uri="{FF2B5EF4-FFF2-40B4-BE49-F238E27FC236}">
                <a16:creationId xmlns:a16="http://schemas.microsoft.com/office/drawing/2014/main" id="{9B2E1358-48D4-4168-B2CB-D356C9BC1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0" dirty="0">
                <a:effectLst/>
              </a:rPr>
              <a:t>Ziele </a:t>
            </a:r>
            <a:r>
              <a:rPr lang="de-DE" sz="2000" dirty="0"/>
              <a:t>4</a:t>
            </a:r>
            <a:r>
              <a:rPr lang="de-DE" sz="2000" dirty="0">
                <a:effectLst/>
              </a:rPr>
              <a:t>0</a:t>
            </a:r>
            <a:b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DE" sz="2000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05BFEE6-8F60-AB8D-6D6D-F1040BE51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Stuttgart 2024 | www.klett.de | Alle Rechte vorbehalten. Von dieser Präsentation ist die Vervielfältigung für den eigenen Unterrichtsgebrauch gestattet.</a:t>
            </a:r>
          </a:p>
        </p:txBody>
      </p:sp>
    </p:spTree>
    <p:extLst>
      <p:ext uri="{BB962C8B-B14F-4D97-AF65-F5344CB8AC3E}">
        <p14:creationId xmlns:p14="http://schemas.microsoft.com/office/powerpoint/2010/main" val="1492766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animClr clrSpc="rgb" dir="cw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oben links">
            <a:extLst>
              <a:ext uri="{FF2B5EF4-FFF2-40B4-BE49-F238E27FC236}">
                <a16:creationId xmlns:a16="http://schemas.microsoft.com/office/drawing/2014/main" id="{ACDF5E27-61EF-4933-B661-4D98A591190A}"/>
              </a:ext>
            </a:extLst>
          </p:cNvPr>
          <p:cNvSpPr/>
          <p:nvPr/>
        </p:nvSpPr>
        <p:spPr>
          <a:xfrm>
            <a:off x="3488439" y="3384983"/>
            <a:ext cx="5215123" cy="14669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antwort">
            <a:extLst>
              <a:ext uri="{FF2B5EF4-FFF2-40B4-BE49-F238E27FC236}">
                <a16:creationId xmlns:a16="http://schemas.microsoft.com/office/drawing/2014/main" id="{6359F0E3-9E0E-4CA6-AF1C-CD1CAD7D48BA}"/>
              </a:ext>
            </a:extLst>
          </p:cNvPr>
          <p:cNvSpPr txBox="1"/>
          <p:nvPr/>
        </p:nvSpPr>
        <p:spPr>
          <a:xfrm>
            <a:off x="4219912" y="3840504"/>
            <a:ext cx="368617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/>
              <a:t>Antwort</a:t>
            </a:r>
          </a:p>
        </p:txBody>
      </p:sp>
      <p:sp>
        <p:nvSpPr>
          <p:cNvPr id="7" name="richtig">
            <a:extLst>
              <a:ext uri="{FF2B5EF4-FFF2-40B4-BE49-F238E27FC236}">
                <a16:creationId xmlns:a16="http://schemas.microsoft.com/office/drawing/2014/main" id="{7A35E759-DD45-4B2A-871D-C3C00032B6B4}"/>
              </a:ext>
            </a:extLst>
          </p:cNvPr>
          <p:cNvSpPr txBox="1"/>
          <p:nvPr/>
        </p:nvSpPr>
        <p:spPr>
          <a:xfrm>
            <a:off x="3932571" y="3518305"/>
            <a:ext cx="4770991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/>
              <a:t>Falsch</a:t>
            </a:r>
            <a:r>
              <a:rPr lang="de-DE" sz="2400" dirty="0"/>
              <a:t> (In einer idealtypischen Zentralverwaltungswirtschaft gibt es keinen Wettbewerb.)</a:t>
            </a:r>
          </a:p>
        </p:txBody>
      </p:sp>
      <p:sp>
        <p:nvSpPr>
          <p:cNvPr id="25" name="Zurückpfeil">
            <a:hlinkClick r:id="rId2" action="ppaction://hlinksldjump"/>
            <a:extLst>
              <a:ext uri="{FF2B5EF4-FFF2-40B4-BE49-F238E27FC236}">
                <a16:creationId xmlns:a16="http://schemas.microsoft.com/office/drawing/2014/main" id="{6EFCD75D-F9E3-4CC4-80A9-4274733A55A7}"/>
              </a:ext>
            </a:extLst>
          </p:cNvPr>
          <p:cNvSpPr/>
          <p:nvPr/>
        </p:nvSpPr>
        <p:spPr>
          <a:xfrm>
            <a:off x="10969985" y="5936832"/>
            <a:ext cx="1100138" cy="747246"/>
          </a:xfrm>
          <a:prstGeom prst="rightArrow">
            <a:avLst>
              <a:gd name="adj1" fmla="val 58027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Zurück</a:t>
            </a:r>
          </a:p>
        </p:txBody>
      </p:sp>
      <p:sp>
        <p:nvSpPr>
          <p:cNvPr id="4" name="frage">
            <a:extLst>
              <a:ext uri="{FF2B5EF4-FFF2-40B4-BE49-F238E27FC236}">
                <a16:creationId xmlns:a16="http://schemas.microsoft.com/office/drawing/2014/main" id="{4D4B4ECD-A62D-4050-8004-E87F1E16AA41}"/>
              </a:ext>
            </a:extLst>
          </p:cNvPr>
          <p:cNvSpPr txBox="1"/>
          <p:nvPr/>
        </p:nvSpPr>
        <p:spPr>
          <a:xfrm>
            <a:off x="990599" y="1850886"/>
            <a:ext cx="10356273" cy="1107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3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Ziel einer Zentralverwaltungswirtschaft ist es, dass der Wettbewerb funktioniert.</a:t>
            </a:r>
            <a:endParaRPr lang="de-DE" sz="3200" dirty="0">
              <a:effectLst/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Kategorie">
            <a:extLst>
              <a:ext uri="{FF2B5EF4-FFF2-40B4-BE49-F238E27FC236}">
                <a16:creationId xmlns:a16="http://schemas.microsoft.com/office/drawing/2014/main" id="{9B2E1358-48D4-4168-B2CB-D356C9BC1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0" dirty="0">
                <a:effectLst/>
              </a:rPr>
              <a:t>Ziele </a:t>
            </a:r>
            <a:r>
              <a:rPr lang="de-DE" sz="2000" dirty="0"/>
              <a:t>3</a:t>
            </a:r>
            <a:r>
              <a:rPr lang="de-DE" sz="2000" dirty="0">
                <a:effectLst/>
              </a:rPr>
              <a:t>0</a:t>
            </a:r>
            <a:b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DE" sz="2000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05BFEE6-8F60-AB8D-6D6D-F1040BE51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Stuttgart 2024 | www.klett.de | Alle Rechte vorbehalten. Von dieser Präsentation ist die Vervielfältigung für den eigenen Unterrichtsgebrauch gestattet.</a:t>
            </a:r>
          </a:p>
        </p:txBody>
      </p:sp>
    </p:spTree>
    <p:extLst>
      <p:ext uri="{BB962C8B-B14F-4D97-AF65-F5344CB8AC3E}">
        <p14:creationId xmlns:p14="http://schemas.microsoft.com/office/powerpoint/2010/main" val="2908884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animClr clrSpc="rgb" dir="cw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oben links">
            <a:extLst>
              <a:ext uri="{FF2B5EF4-FFF2-40B4-BE49-F238E27FC236}">
                <a16:creationId xmlns:a16="http://schemas.microsoft.com/office/drawing/2014/main" id="{ACDF5E27-61EF-4933-B661-4D98A591190A}"/>
              </a:ext>
            </a:extLst>
          </p:cNvPr>
          <p:cNvSpPr/>
          <p:nvPr/>
        </p:nvSpPr>
        <p:spPr>
          <a:xfrm>
            <a:off x="3488439" y="3384983"/>
            <a:ext cx="5215123" cy="14669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antwort">
            <a:extLst>
              <a:ext uri="{FF2B5EF4-FFF2-40B4-BE49-F238E27FC236}">
                <a16:creationId xmlns:a16="http://schemas.microsoft.com/office/drawing/2014/main" id="{6359F0E3-9E0E-4CA6-AF1C-CD1CAD7D48BA}"/>
              </a:ext>
            </a:extLst>
          </p:cNvPr>
          <p:cNvSpPr txBox="1"/>
          <p:nvPr/>
        </p:nvSpPr>
        <p:spPr>
          <a:xfrm>
            <a:off x="4219912" y="3840504"/>
            <a:ext cx="368617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/>
              <a:t>Antwort</a:t>
            </a:r>
          </a:p>
        </p:txBody>
      </p:sp>
      <p:sp>
        <p:nvSpPr>
          <p:cNvPr id="7" name="richtig">
            <a:extLst>
              <a:ext uri="{FF2B5EF4-FFF2-40B4-BE49-F238E27FC236}">
                <a16:creationId xmlns:a16="http://schemas.microsoft.com/office/drawing/2014/main" id="{7A35E759-DD45-4B2A-871D-C3C00032B6B4}"/>
              </a:ext>
            </a:extLst>
          </p:cNvPr>
          <p:cNvSpPr txBox="1"/>
          <p:nvPr/>
        </p:nvSpPr>
        <p:spPr>
          <a:xfrm>
            <a:off x="3932571" y="3915343"/>
            <a:ext cx="432685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/>
              <a:t>Wahr</a:t>
            </a:r>
          </a:p>
        </p:txBody>
      </p:sp>
      <p:sp>
        <p:nvSpPr>
          <p:cNvPr id="25" name="Zurückpfeil">
            <a:hlinkClick r:id="rId2" action="ppaction://hlinksldjump"/>
            <a:extLst>
              <a:ext uri="{FF2B5EF4-FFF2-40B4-BE49-F238E27FC236}">
                <a16:creationId xmlns:a16="http://schemas.microsoft.com/office/drawing/2014/main" id="{6EFCD75D-F9E3-4CC4-80A9-4274733A55A7}"/>
              </a:ext>
            </a:extLst>
          </p:cNvPr>
          <p:cNvSpPr/>
          <p:nvPr/>
        </p:nvSpPr>
        <p:spPr>
          <a:xfrm>
            <a:off x="10969985" y="5936832"/>
            <a:ext cx="1100138" cy="747246"/>
          </a:xfrm>
          <a:prstGeom prst="rightArrow">
            <a:avLst>
              <a:gd name="adj1" fmla="val 58027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Zurück</a:t>
            </a:r>
          </a:p>
        </p:txBody>
      </p:sp>
      <p:sp>
        <p:nvSpPr>
          <p:cNvPr id="4" name="frage">
            <a:extLst>
              <a:ext uri="{FF2B5EF4-FFF2-40B4-BE49-F238E27FC236}">
                <a16:creationId xmlns:a16="http://schemas.microsoft.com/office/drawing/2014/main" id="{4D4B4ECD-A62D-4050-8004-E87F1E16AA41}"/>
              </a:ext>
            </a:extLst>
          </p:cNvPr>
          <p:cNvSpPr txBox="1"/>
          <p:nvPr/>
        </p:nvSpPr>
        <p:spPr>
          <a:xfrm>
            <a:off x="855518" y="1460941"/>
            <a:ext cx="10480964" cy="163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32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Die Soziale Marktwirtschaft hat zum Ziel, einen möglichst hohen Wohlstand für die Gesellschaft zu erreichen und gleichzeitig alle bestmöglich sozial abzusichern.</a:t>
            </a:r>
          </a:p>
        </p:txBody>
      </p:sp>
      <p:sp>
        <p:nvSpPr>
          <p:cNvPr id="2" name="Kategorie">
            <a:extLst>
              <a:ext uri="{FF2B5EF4-FFF2-40B4-BE49-F238E27FC236}">
                <a16:creationId xmlns:a16="http://schemas.microsoft.com/office/drawing/2014/main" id="{9B2E1358-48D4-4168-B2CB-D356C9BC1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0" dirty="0">
                <a:effectLst/>
              </a:rPr>
              <a:t>Ziele </a:t>
            </a:r>
            <a:r>
              <a:rPr lang="de-DE" sz="2000" dirty="0">
                <a:effectLst/>
              </a:rPr>
              <a:t>10</a:t>
            </a:r>
            <a:b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DE" sz="2000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05BFEE6-8F60-AB8D-6D6D-F1040BE51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Stuttgart 2024 | www.klett.de | Alle Rechte vorbehalten. Von dieser Präsentation ist die Vervielfältigung für den eigenen Unterrichtsgebrauch gestattet.</a:t>
            </a:r>
          </a:p>
        </p:txBody>
      </p:sp>
    </p:spTree>
    <p:extLst>
      <p:ext uri="{BB962C8B-B14F-4D97-AF65-F5344CB8AC3E}">
        <p14:creationId xmlns:p14="http://schemas.microsoft.com/office/powerpoint/2010/main" val="3304309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animClr clrSpc="rgb" dir="cw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oben links">
            <a:extLst>
              <a:ext uri="{FF2B5EF4-FFF2-40B4-BE49-F238E27FC236}">
                <a16:creationId xmlns:a16="http://schemas.microsoft.com/office/drawing/2014/main" id="{ACDF5E27-61EF-4933-B661-4D98A591190A}"/>
              </a:ext>
            </a:extLst>
          </p:cNvPr>
          <p:cNvSpPr/>
          <p:nvPr/>
        </p:nvSpPr>
        <p:spPr>
          <a:xfrm>
            <a:off x="3488439" y="3384983"/>
            <a:ext cx="5215123" cy="14669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antwort">
            <a:extLst>
              <a:ext uri="{FF2B5EF4-FFF2-40B4-BE49-F238E27FC236}">
                <a16:creationId xmlns:a16="http://schemas.microsoft.com/office/drawing/2014/main" id="{6359F0E3-9E0E-4CA6-AF1C-CD1CAD7D48BA}"/>
              </a:ext>
            </a:extLst>
          </p:cNvPr>
          <p:cNvSpPr txBox="1"/>
          <p:nvPr/>
        </p:nvSpPr>
        <p:spPr>
          <a:xfrm>
            <a:off x="4219912" y="3840504"/>
            <a:ext cx="368617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/>
              <a:t>Antwort</a:t>
            </a:r>
          </a:p>
        </p:txBody>
      </p:sp>
      <p:sp>
        <p:nvSpPr>
          <p:cNvPr id="7" name="richtig">
            <a:extLst>
              <a:ext uri="{FF2B5EF4-FFF2-40B4-BE49-F238E27FC236}">
                <a16:creationId xmlns:a16="http://schemas.microsoft.com/office/drawing/2014/main" id="{7A35E759-DD45-4B2A-871D-C3C00032B6B4}"/>
              </a:ext>
            </a:extLst>
          </p:cNvPr>
          <p:cNvSpPr txBox="1"/>
          <p:nvPr/>
        </p:nvSpPr>
        <p:spPr>
          <a:xfrm>
            <a:off x="4034524" y="3686615"/>
            <a:ext cx="4326858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/>
              <a:t>Falsch</a:t>
            </a:r>
            <a:r>
              <a:rPr lang="de-DE" sz="2400" dirty="0"/>
              <a:t> (Dies ist das Ziel einer Zentralverwaltungswirtschaft.)</a:t>
            </a:r>
          </a:p>
        </p:txBody>
      </p:sp>
      <p:sp>
        <p:nvSpPr>
          <p:cNvPr id="25" name="Zurückpfeil">
            <a:hlinkClick r:id="rId2" action="ppaction://hlinksldjump"/>
            <a:extLst>
              <a:ext uri="{FF2B5EF4-FFF2-40B4-BE49-F238E27FC236}">
                <a16:creationId xmlns:a16="http://schemas.microsoft.com/office/drawing/2014/main" id="{6EFCD75D-F9E3-4CC4-80A9-4274733A55A7}"/>
              </a:ext>
            </a:extLst>
          </p:cNvPr>
          <p:cNvSpPr/>
          <p:nvPr/>
        </p:nvSpPr>
        <p:spPr>
          <a:xfrm>
            <a:off x="10969985" y="5936832"/>
            <a:ext cx="1100138" cy="747246"/>
          </a:xfrm>
          <a:prstGeom prst="rightArrow">
            <a:avLst>
              <a:gd name="adj1" fmla="val 58027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Zurück</a:t>
            </a:r>
          </a:p>
        </p:txBody>
      </p:sp>
      <p:sp>
        <p:nvSpPr>
          <p:cNvPr id="4" name="frage">
            <a:extLst>
              <a:ext uri="{FF2B5EF4-FFF2-40B4-BE49-F238E27FC236}">
                <a16:creationId xmlns:a16="http://schemas.microsoft.com/office/drawing/2014/main" id="{4D4B4ECD-A62D-4050-8004-E87F1E16AA41}"/>
              </a:ext>
            </a:extLst>
          </p:cNvPr>
          <p:cNvSpPr txBox="1"/>
          <p:nvPr/>
        </p:nvSpPr>
        <p:spPr>
          <a:xfrm>
            <a:off x="990600" y="1850886"/>
            <a:ext cx="10065327" cy="1107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3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Ziel einer freien Marktwirtschaft ist es, alle </a:t>
            </a:r>
            <a:r>
              <a:rPr lang="de-DE" sz="32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Ressourcen gleichmäßig zu verteilen.</a:t>
            </a:r>
          </a:p>
        </p:txBody>
      </p:sp>
      <p:sp>
        <p:nvSpPr>
          <p:cNvPr id="2" name="Kategorie">
            <a:extLst>
              <a:ext uri="{FF2B5EF4-FFF2-40B4-BE49-F238E27FC236}">
                <a16:creationId xmlns:a16="http://schemas.microsoft.com/office/drawing/2014/main" id="{9B2E1358-48D4-4168-B2CB-D356C9BC1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0" dirty="0">
                <a:effectLst/>
              </a:rPr>
              <a:t>Ziele </a:t>
            </a:r>
            <a:r>
              <a:rPr lang="de-DE" sz="2000" dirty="0"/>
              <a:t>2</a:t>
            </a:r>
            <a:r>
              <a:rPr lang="de-DE" sz="2000" dirty="0">
                <a:effectLst/>
              </a:rPr>
              <a:t>0</a:t>
            </a:r>
            <a:b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DE" sz="2000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05BFEE6-8F60-AB8D-6D6D-F1040BE51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Stuttgart 2024 | www.klett.de | Alle Rechte vorbehalten. Von dieser Präsentation ist die Vervielfältigung für den eigenen Unterrichtsgebrauch gestattet.</a:t>
            </a:r>
          </a:p>
        </p:txBody>
      </p:sp>
    </p:spTree>
    <p:extLst>
      <p:ext uri="{BB962C8B-B14F-4D97-AF65-F5344CB8AC3E}">
        <p14:creationId xmlns:p14="http://schemas.microsoft.com/office/powerpoint/2010/main" val="1454236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animClr clrSpc="rgb" dir="cw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oben links">
            <a:extLst>
              <a:ext uri="{FF2B5EF4-FFF2-40B4-BE49-F238E27FC236}">
                <a16:creationId xmlns:a16="http://schemas.microsoft.com/office/drawing/2014/main" id="{ACDF5E27-61EF-4933-B661-4D98A591190A}"/>
              </a:ext>
            </a:extLst>
          </p:cNvPr>
          <p:cNvSpPr/>
          <p:nvPr/>
        </p:nvSpPr>
        <p:spPr>
          <a:xfrm>
            <a:off x="3488439" y="3384983"/>
            <a:ext cx="5215123" cy="14669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antwort">
            <a:extLst>
              <a:ext uri="{FF2B5EF4-FFF2-40B4-BE49-F238E27FC236}">
                <a16:creationId xmlns:a16="http://schemas.microsoft.com/office/drawing/2014/main" id="{6359F0E3-9E0E-4CA6-AF1C-CD1CAD7D48BA}"/>
              </a:ext>
            </a:extLst>
          </p:cNvPr>
          <p:cNvSpPr txBox="1"/>
          <p:nvPr/>
        </p:nvSpPr>
        <p:spPr>
          <a:xfrm>
            <a:off x="4219912" y="3840504"/>
            <a:ext cx="368617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/>
              <a:t>Antwort</a:t>
            </a:r>
          </a:p>
        </p:txBody>
      </p:sp>
      <p:sp>
        <p:nvSpPr>
          <p:cNvPr id="7" name="richtig">
            <a:extLst>
              <a:ext uri="{FF2B5EF4-FFF2-40B4-BE49-F238E27FC236}">
                <a16:creationId xmlns:a16="http://schemas.microsoft.com/office/drawing/2014/main" id="{7A35E759-DD45-4B2A-871D-C3C00032B6B4}"/>
              </a:ext>
            </a:extLst>
          </p:cNvPr>
          <p:cNvSpPr txBox="1"/>
          <p:nvPr/>
        </p:nvSpPr>
        <p:spPr>
          <a:xfrm>
            <a:off x="3566092" y="3384983"/>
            <a:ext cx="5059816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/>
              <a:t>Falsch </a:t>
            </a:r>
            <a:r>
              <a:rPr lang="de-DE" sz="2400" dirty="0"/>
              <a:t>(In einer freien Marktwirtschaft bleiben die Marktteilnehmenden sich selbst überlassen.)</a:t>
            </a:r>
          </a:p>
        </p:txBody>
      </p:sp>
      <p:sp>
        <p:nvSpPr>
          <p:cNvPr id="25" name="Zurückpfeil">
            <a:hlinkClick r:id="rId2" action="ppaction://hlinksldjump"/>
            <a:extLst>
              <a:ext uri="{FF2B5EF4-FFF2-40B4-BE49-F238E27FC236}">
                <a16:creationId xmlns:a16="http://schemas.microsoft.com/office/drawing/2014/main" id="{6EFCD75D-F9E3-4CC4-80A9-4274733A55A7}"/>
              </a:ext>
            </a:extLst>
          </p:cNvPr>
          <p:cNvSpPr/>
          <p:nvPr/>
        </p:nvSpPr>
        <p:spPr>
          <a:xfrm>
            <a:off x="10969985" y="5936832"/>
            <a:ext cx="1100138" cy="747246"/>
          </a:xfrm>
          <a:prstGeom prst="rightArrow">
            <a:avLst>
              <a:gd name="adj1" fmla="val 58027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Zurück</a:t>
            </a:r>
          </a:p>
        </p:txBody>
      </p:sp>
      <p:sp>
        <p:nvSpPr>
          <p:cNvPr id="4" name="frage">
            <a:extLst>
              <a:ext uri="{FF2B5EF4-FFF2-40B4-BE49-F238E27FC236}">
                <a16:creationId xmlns:a16="http://schemas.microsoft.com/office/drawing/2014/main" id="{4D4B4ECD-A62D-4050-8004-E87F1E16AA41}"/>
              </a:ext>
            </a:extLst>
          </p:cNvPr>
          <p:cNvSpPr txBox="1"/>
          <p:nvPr/>
        </p:nvSpPr>
        <p:spPr>
          <a:xfrm>
            <a:off x="990600" y="1850886"/>
            <a:ext cx="10065327" cy="1107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32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In einer freien Marktwirtschaft greift der Staat bei sozialen Ungerechtigkeiten mit Gesetzen ein.</a:t>
            </a:r>
          </a:p>
        </p:txBody>
      </p:sp>
      <p:sp>
        <p:nvSpPr>
          <p:cNvPr id="2" name="Kategorie">
            <a:extLst>
              <a:ext uri="{FF2B5EF4-FFF2-40B4-BE49-F238E27FC236}">
                <a16:creationId xmlns:a16="http://schemas.microsoft.com/office/drawing/2014/main" id="{9B2E1358-48D4-4168-B2CB-D356C9BC1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0" dirty="0">
                <a:effectLst/>
              </a:rPr>
              <a:t>Instrumente</a:t>
            </a:r>
            <a:r>
              <a:rPr lang="de-DE" sz="2000" b="0" dirty="0">
                <a:cs typeface="Times New Roman" panose="02020603050405020304" pitchFamily="18" charset="0"/>
              </a:rPr>
              <a:t> </a:t>
            </a:r>
            <a:r>
              <a:rPr lang="de-DE" sz="2000" dirty="0"/>
              <a:t>2</a:t>
            </a:r>
            <a:r>
              <a:rPr lang="de-DE" sz="2000" dirty="0">
                <a:effectLst/>
              </a:rPr>
              <a:t>0</a:t>
            </a:r>
            <a:br>
              <a:rPr lang="de-DE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DE" sz="2000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05BFEE6-8F60-AB8D-6D6D-F1040BE51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Stuttgart 2024 | www.klett.de | Alle Rechte vorbehalten. Von dieser Präsentation ist die Vervielfältigung für den eigenen Unterrichtsgebrauch gestattet.</a:t>
            </a:r>
          </a:p>
        </p:txBody>
      </p:sp>
    </p:spTree>
    <p:extLst>
      <p:ext uri="{BB962C8B-B14F-4D97-AF65-F5344CB8AC3E}">
        <p14:creationId xmlns:p14="http://schemas.microsoft.com/office/powerpoint/2010/main" val="2827176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animClr clrSpc="rgb" dir="cw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oben links">
            <a:extLst>
              <a:ext uri="{FF2B5EF4-FFF2-40B4-BE49-F238E27FC236}">
                <a16:creationId xmlns:a16="http://schemas.microsoft.com/office/drawing/2014/main" id="{ACDF5E27-61EF-4933-B661-4D98A591190A}"/>
              </a:ext>
            </a:extLst>
          </p:cNvPr>
          <p:cNvSpPr/>
          <p:nvPr/>
        </p:nvSpPr>
        <p:spPr>
          <a:xfrm>
            <a:off x="3488439" y="3384983"/>
            <a:ext cx="5215123" cy="14669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antwort">
            <a:extLst>
              <a:ext uri="{FF2B5EF4-FFF2-40B4-BE49-F238E27FC236}">
                <a16:creationId xmlns:a16="http://schemas.microsoft.com/office/drawing/2014/main" id="{6359F0E3-9E0E-4CA6-AF1C-CD1CAD7D48BA}"/>
              </a:ext>
            </a:extLst>
          </p:cNvPr>
          <p:cNvSpPr txBox="1"/>
          <p:nvPr/>
        </p:nvSpPr>
        <p:spPr>
          <a:xfrm>
            <a:off x="4219912" y="3840504"/>
            <a:ext cx="368617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/>
              <a:t>Antwort</a:t>
            </a:r>
          </a:p>
        </p:txBody>
      </p:sp>
      <p:sp>
        <p:nvSpPr>
          <p:cNvPr id="7" name="richtig">
            <a:extLst>
              <a:ext uri="{FF2B5EF4-FFF2-40B4-BE49-F238E27FC236}">
                <a16:creationId xmlns:a16="http://schemas.microsoft.com/office/drawing/2014/main" id="{7A35E759-DD45-4B2A-871D-C3C00032B6B4}"/>
              </a:ext>
            </a:extLst>
          </p:cNvPr>
          <p:cNvSpPr txBox="1"/>
          <p:nvPr/>
        </p:nvSpPr>
        <p:spPr>
          <a:xfrm>
            <a:off x="3932571" y="3501949"/>
            <a:ext cx="4326858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de-DE" sz="2400" dirty="0"/>
          </a:p>
          <a:p>
            <a:pPr algn="ctr"/>
            <a:r>
              <a:rPr lang="de-DE" sz="2400" dirty="0"/>
              <a:t>Wahr</a:t>
            </a:r>
          </a:p>
        </p:txBody>
      </p:sp>
      <p:sp>
        <p:nvSpPr>
          <p:cNvPr id="25" name="Zurückpfeil">
            <a:hlinkClick r:id="rId2" action="ppaction://hlinksldjump"/>
            <a:extLst>
              <a:ext uri="{FF2B5EF4-FFF2-40B4-BE49-F238E27FC236}">
                <a16:creationId xmlns:a16="http://schemas.microsoft.com/office/drawing/2014/main" id="{6EFCD75D-F9E3-4CC4-80A9-4274733A55A7}"/>
              </a:ext>
            </a:extLst>
          </p:cNvPr>
          <p:cNvSpPr/>
          <p:nvPr/>
        </p:nvSpPr>
        <p:spPr>
          <a:xfrm>
            <a:off x="10969985" y="5936832"/>
            <a:ext cx="1100138" cy="747246"/>
          </a:xfrm>
          <a:prstGeom prst="rightArrow">
            <a:avLst>
              <a:gd name="adj1" fmla="val 58027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Zurück</a:t>
            </a:r>
          </a:p>
        </p:txBody>
      </p:sp>
      <p:sp>
        <p:nvSpPr>
          <p:cNvPr id="4" name="frage">
            <a:extLst>
              <a:ext uri="{FF2B5EF4-FFF2-40B4-BE49-F238E27FC236}">
                <a16:creationId xmlns:a16="http://schemas.microsoft.com/office/drawing/2014/main" id="{4D4B4ECD-A62D-4050-8004-E87F1E16AA41}"/>
              </a:ext>
            </a:extLst>
          </p:cNvPr>
          <p:cNvSpPr txBox="1"/>
          <p:nvPr/>
        </p:nvSpPr>
        <p:spPr>
          <a:xfrm>
            <a:off x="990600" y="1850886"/>
            <a:ext cx="10065327" cy="1107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32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In der Sozialen Marktwirtschaft wird der Sozialstaat durch Steuern finanziert.</a:t>
            </a:r>
          </a:p>
        </p:txBody>
      </p:sp>
      <p:sp>
        <p:nvSpPr>
          <p:cNvPr id="2" name="Kategorie">
            <a:extLst>
              <a:ext uri="{FF2B5EF4-FFF2-40B4-BE49-F238E27FC236}">
                <a16:creationId xmlns:a16="http://schemas.microsoft.com/office/drawing/2014/main" id="{9B2E1358-48D4-4168-B2CB-D356C9BC1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0" dirty="0">
                <a:effectLst/>
              </a:rPr>
              <a:t>Instrumente </a:t>
            </a:r>
            <a:r>
              <a:rPr lang="de-DE" sz="2000" dirty="0">
                <a:cs typeface="Times New Roman" panose="02020603050405020304" pitchFamily="18" charset="0"/>
              </a:rPr>
              <a:t>10</a:t>
            </a:r>
            <a:b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DE" sz="2000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05BFEE6-8F60-AB8D-6D6D-F1040BE51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Stuttgart 2024 | www.klett.de | Alle Rechte vorbehalten. Von dieser Präsentation ist die Vervielfältigung für den eigenen Unterrichtsgebrauch gestattet.</a:t>
            </a:r>
          </a:p>
        </p:txBody>
      </p:sp>
    </p:spTree>
    <p:extLst>
      <p:ext uri="{BB962C8B-B14F-4D97-AF65-F5344CB8AC3E}">
        <p14:creationId xmlns:p14="http://schemas.microsoft.com/office/powerpoint/2010/main" val="4108565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animClr clrSpc="rgb" dir="cw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oben links">
            <a:extLst>
              <a:ext uri="{FF2B5EF4-FFF2-40B4-BE49-F238E27FC236}">
                <a16:creationId xmlns:a16="http://schemas.microsoft.com/office/drawing/2014/main" id="{ACDF5E27-61EF-4933-B661-4D98A591190A}"/>
              </a:ext>
            </a:extLst>
          </p:cNvPr>
          <p:cNvSpPr/>
          <p:nvPr/>
        </p:nvSpPr>
        <p:spPr>
          <a:xfrm>
            <a:off x="3488439" y="3776867"/>
            <a:ext cx="5215123" cy="14669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antwort">
            <a:extLst>
              <a:ext uri="{FF2B5EF4-FFF2-40B4-BE49-F238E27FC236}">
                <a16:creationId xmlns:a16="http://schemas.microsoft.com/office/drawing/2014/main" id="{6359F0E3-9E0E-4CA6-AF1C-CD1CAD7D48BA}"/>
              </a:ext>
            </a:extLst>
          </p:cNvPr>
          <p:cNvSpPr txBox="1"/>
          <p:nvPr/>
        </p:nvSpPr>
        <p:spPr>
          <a:xfrm>
            <a:off x="4219912" y="4232388"/>
            <a:ext cx="368617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/>
              <a:t>Antwort</a:t>
            </a:r>
          </a:p>
        </p:txBody>
      </p:sp>
      <p:sp>
        <p:nvSpPr>
          <p:cNvPr id="7" name="richtig">
            <a:extLst>
              <a:ext uri="{FF2B5EF4-FFF2-40B4-BE49-F238E27FC236}">
                <a16:creationId xmlns:a16="http://schemas.microsoft.com/office/drawing/2014/main" id="{7A35E759-DD45-4B2A-871D-C3C00032B6B4}"/>
              </a:ext>
            </a:extLst>
          </p:cNvPr>
          <p:cNvSpPr txBox="1"/>
          <p:nvPr/>
        </p:nvSpPr>
        <p:spPr>
          <a:xfrm>
            <a:off x="3568971" y="3917876"/>
            <a:ext cx="5054058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/>
              <a:t>Falsch </a:t>
            </a:r>
            <a:r>
              <a:rPr lang="de-DE" sz="2000" dirty="0"/>
              <a:t>(In der Sozialen Marktwirtschaft steuert der Staat den Arbeitsmarkt nur indirekt, z. B. durch Staatsaufträge an Unternehmen.)</a:t>
            </a:r>
            <a:endParaRPr lang="de-DE" sz="2400" dirty="0"/>
          </a:p>
        </p:txBody>
      </p:sp>
      <p:sp>
        <p:nvSpPr>
          <p:cNvPr id="25" name="Zurückpfeil">
            <a:hlinkClick r:id="rId2" action="ppaction://hlinksldjump"/>
            <a:extLst>
              <a:ext uri="{FF2B5EF4-FFF2-40B4-BE49-F238E27FC236}">
                <a16:creationId xmlns:a16="http://schemas.microsoft.com/office/drawing/2014/main" id="{6EFCD75D-F9E3-4CC4-80A9-4274733A55A7}"/>
              </a:ext>
            </a:extLst>
          </p:cNvPr>
          <p:cNvSpPr/>
          <p:nvPr/>
        </p:nvSpPr>
        <p:spPr>
          <a:xfrm>
            <a:off x="10969985" y="5936832"/>
            <a:ext cx="1100138" cy="747246"/>
          </a:xfrm>
          <a:prstGeom prst="rightArrow">
            <a:avLst>
              <a:gd name="adj1" fmla="val 58027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Zurück</a:t>
            </a:r>
          </a:p>
        </p:txBody>
      </p:sp>
      <p:sp>
        <p:nvSpPr>
          <p:cNvPr id="4" name="frage">
            <a:extLst>
              <a:ext uri="{FF2B5EF4-FFF2-40B4-BE49-F238E27FC236}">
                <a16:creationId xmlns:a16="http://schemas.microsoft.com/office/drawing/2014/main" id="{4D4B4ECD-A62D-4050-8004-E87F1E16AA41}"/>
              </a:ext>
            </a:extLst>
          </p:cNvPr>
          <p:cNvSpPr txBox="1"/>
          <p:nvPr/>
        </p:nvSpPr>
        <p:spPr>
          <a:xfrm>
            <a:off x="990600" y="1850886"/>
            <a:ext cx="10065327" cy="163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32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In der Sozialen Marktwirtschaft vergibt der Staat  Arbeitsplätze zentral, um Konjunkturschwankungen auszugleichen.</a:t>
            </a:r>
          </a:p>
        </p:txBody>
      </p:sp>
      <p:sp>
        <p:nvSpPr>
          <p:cNvPr id="2" name="Kategorie">
            <a:extLst>
              <a:ext uri="{FF2B5EF4-FFF2-40B4-BE49-F238E27FC236}">
                <a16:creationId xmlns:a16="http://schemas.microsoft.com/office/drawing/2014/main" id="{9B2E1358-48D4-4168-B2CB-D356C9BC1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0" dirty="0">
                <a:effectLst/>
              </a:rPr>
              <a:t>Instrumente</a:t>
            </a:r>
            <a:r>
              <a:rPr lang="de-DE" sz="2000" b="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2000" dirty="0">
                <a:cs typeface="Times New Roman" panose="02020603050405020304" pitchFamily="18" charset="0"/>
              </a:rPr>
              <a:t>40</a:t>
            </a:r>
            <a:b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DE" sz="2000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05BFEE6-8F60-AB8D-6D6D-F1040BE51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Stuttgart 2024 | www.klett.de | Alle Rechte vorbehalten. Von dieser Präsentation ist die Vervielfältigung für den eigenen Unterrichtsgebrauch gestattet.</a:t>
            </a:r>
          </a:p>
        </p:txBody>
      </p:sp>
    </p:spTree>
    <p:extLst>
      <p:ext uri="{BB962C8B-B14F-4D97-AF65-F5344CB8AC3E}">
        <p14:creationId xmlns:p14="http://schemas.microsoft.com/office/powerpoint/2010/main" val="1689264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animClr clrSpc="rgb" dir="cw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oben links">
            <a:extLst>
              <a:ext uri="{FF2B5EF4-FFF2-40B4-BE49-F238E27FC236}">
                <a16:creationId xmlns:a16="http://schemas.microsoft.com/office/drawing/2014/main" id="{ACDF5E27-61EF-4933-B661-4D98A591190A}"/>
              </a:ext>
            </a:extLst>
          </p:cNvPr>
          <p:cNvSpPr/>
          <p:nvPr/>
        </p:nvSpPr>
        <p:spPr>
          <a:xfrm>
            <a:off x="3488439" y="3384983"/>
            <a:ext cx="5215123" cy="14669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antwort">
            <a:extLst>
              <a:ext uri="{FF2B5EF4-FFF2-40B4-BE49-F238E27FC236}">
                <a16:creationId xmlns:a16="http://schemas.microsoft.com/office/drawing/2014/main" id="{6359F0E3-9E0E-4CA6-AF1C-CD1CAD7D48BA}"/>
              </a:ext>
            </a:extLst>
          </p:cNvPr>
          <p:cNvSpPr txBox="1"/>
          <p:nvPr/>
        </p:nvSpPr>
        <p:spPr>
          <a:xfrm>
            <a:off x="4219912" y="3840504"/>
            <a:ext cx="368617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/>
              <a:t>Antwort</a:t>
            </a:r>
          </a:p>
        </p:txBody>
      </p:sp>
      <p:sp>
        <p:nvSpPr>
          <p:cNvPr id="7" name="richtig">
            <a:extLst>
              <a:ext uri="{FF2B5EF4-FFF2-40B4-BE49-F238E27FC236}">
                <a16:creationId xmlns:a16="http://schemas.microsoft.com/office/drawing/2014/main" id="{7A35E759-DD45-4B2A-871D-C3C00032B6B4}"/>
              </a:ext>
            </a:extLst>
          </p:cNvPr>
          <p:cNvSpPr txBox="1"/>
          <p:nvPr/>
        </p:nvSpPr>
        <p:spPr>
          <a:xfrm>
            <a:off x="3932571" y="3518305"/>
            <a:ext cx="4770991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/>
              <a:t>Falsch </a:t>
            </a:r>
            <a:r>
              <a:rPr lang="de-DE" sz="2400" dirty="0"/>
              <a:t>(Der Staat überwacht, ob sich die Unternehmen an die Regeln des Wettbewerbs halten.)</a:t>
            </a:r>
          </a:p>
        </p:txBody>
      </p:sp>
      <p:sp>
        <p:nvSpPr>
          <p:cNvPr id="25" name="Zurückpfeil">
            <a:hlinkClick r:id="rId2" action="ppaction://hlinksldjump"/>
            <a:extLst>
              <a:ext uri="{FF2B5EF4-FFF2-40B4-BE49-F238E27FC236}">
                <a16:creationId xmlns:a16="http://schemas.microsoft.com/office/drawing/2014/main" id="{6EFCD75D-F9E3-4CC4-80A9-4274733A55A7}"/>
              </a:ext>
            </a:extLst>
          </p:cNvPr>
          <p:cNvSpPr/>
          <p:nvPr/>
        </p:nvSpPr>
        <p:spPr>
          <a:xfrm>
            <a:off x="10969985" y="5936832"/>
            <a:ext cx="1100138" cy="747246"/>
          </a:xfrm>
          <a:prstGeom prst="rightArrow">
            <a:avLst>
              <a:gd name="adj1" fmla="val 58027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Zurück</a:t>
            </a:r>
          </a:p>
        </p:txBody>
      </p:sp>
      <p:sp>
        <p:nvSpPr>
          <p:cNvPr id="4" name="frage">
            <a:extLst>
              <a:ext uri="{FF2B5EF4-FFF2-40B4-BE49-F238E27FC236}">
                <a16:creationId xmlns:a16="http://schemas.microsoft.com/office/drawing/2014/main" id="{4D4B4ECD-A62D-4050-8004-E87F1E16AA41}"/>
              </a:ext>
            </a:extLst>
          </p:cNvPr>
          <p:cNvSpPr txBox="1"/>
          <p:nvPr/>
        </p:nvSpPr>
        <p:spPr>
          <a:xfrm>
            <a:off x="990600" y="1850886"/>
            <a:ext cx="10065327" cy="1107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32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In der Sozialen Marktwirtschaft kontrolliert der Staat, was und wie viel die Unternehmen produzieren. </a:t>
            </a:r>
          </a:p>
        </p:txBody>
      </p:sp>
      <p:sp>
        <p:nvSpPr>
          <p:cNvPr id="2" name="Kategorie">
            <a:extLst>
              <a:ext uri="{FF2B5EF4-FFF2-40B4-BE49-F238E27FC236}">
                <a16:creationId xmlns:a16="http://schemas.microsoft.com/office/drawing/2014/main" id="{9B2E1358-48D4-4168-B2CB-D356C9BC1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0" dirty="0">
                <a:effectLst/>
              </a:rPr>
              <a:t>Instrumente </a:t>
            </a:r>
            <a:r>
              <a:rPr lang="de-DE" sz="2000" dirty="0">
                <a:cs typeface="Times New Roman" panose="02020603050405020304" pitchFamily="18" charset="0"/>
              </a:rPr>
              <a:t>30</a:t>
            </a:r>
            <a:b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DE" sz="2000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05BFEE6-8F60-AB8D-6D6D-F1040BE51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Stuttgart 2024 | www.klett.de | Alle Rechte vorbehalten. Von dieser Präsentation ist die Vervielfältigung für den eigenen Unterrichtsgebrauch gestattet.</a:t>
            </a:r>
          </a:p>
        </p:txBody>
      </p:sp>
    </p:spTree>
    <p:extLst>
      <p:ext uri="{BB962C8B-B14F-4D97-AF65-F5344CB8AC3E}">
        <p14:creationId xmlns:p14="http://schemas.microsoft.com/office/powerpoint/2010/main" val="1524260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animClr clrSpc="rgb" dir="cw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oben links">
            <a:extLst>
              <a:ext uri="{FF2B5EF4-FFF2-40B4-BE49-F238E27FC236}">
                <a16:creationId xmlns:a16="http://schemas.microsoft.com/office/drawing/2014/main" id="{ACDF5E27-61EF-4933-B661-4D98A591190A}"/>
              </a:ext>
            </a:extLst>
          </p:cNvPr>
          <p:cNvSpPr/>
          <p:nvPr/>
        </p:nvSpPr>
        <p:spPr>
          <a:xfrm>
            <a:off x="3488438" y="3429000"/>
            <a:ext cx="5215123" cy="14669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antwort">
            <a:extLst>
              <a:ext uri="{FF2B5EF4-FFF2-40B4-BE49-F238E27FC236}">
                <a16:creationId xmlns:a16="http://schemas.microsoft.com/office/drawing/2014/main" id="{6359F0E3-9E0E-4CA6-AF1C-CD1CAD7D48BA}"/>
              </a:ext>
            </a:extLst>
          </p:cNvPr>
          <p:cNvSpPr txBox="1"/>
          <p:nvPr/>
        </p:nvSpPr>
        <p:spPr>
          <a:xfrm>
            <a:off x="4219912" y="3840504"/>
            <a:ext cx="368617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/>
              <a:t>Antwort</a:t>
            </a:r>
          </a:p>
        </p:txBody>
      </p:sp>
      <p:sp>
        <p:nvSpPr>
          <p:cNvPr id="7" name="richtig">
            <a:extLst>
              <a:ext uri="{FF2B5EF4-FFF2-40B4-BE49-F238E27FC236}">
                <a16:creationId xmlns:a16="http://schemas.microsoft.com/office/drawing/2014/main" id="{7A35E759-DD45-4B2A-871D-C3C00032B6B4}"/>
              </a:ext>
            </a:extLst>
          </p:cNvPr>
          <p:cNvSpPr txBox="1"/>
          <p:nvPr/>
        </p:nvSpPr>
        <p:spPr>
          <a:xfrm>
            <a:off x="3932571" y="3501949"/>
            <a:ext cx="4770990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/>
              <a:t>Falsch</a:t>
            </a:r>
            <a:r>
              <a:rPr lang="de-DE" sz="2400" dirty="0"/>
              <a:t> (Der Preis verändert sich ständig durch das Wechselspiel aus Angebot und Nachfrage.) </a:t>
            </a:r>
          </a:p>
        </p:txBody>
      </p:sp>
      <p:sp>
        <p:nvSpPr>
          <p:cNvPr id="25" name="Zurückpfeil">
            <a:hlinkClick r:id="rId2" action="ppaction://hlinksldjump"/>
            <a:extLst>
              <a:ext uri="{FF2B5EF4-FFF2-40B4-BE49-F238E27FC236}">
                <a16:creationId xmlns:a16="http://schemas.microsoft.com/office/drawing/2014/main" id="{6EFCD75D-F9E3-4CC4-80A9-4274733A55A7}"/>
              </a:ext>
            </a:extLst>
          </p:cNvPr>
          <p:cNvSpPr/>
          <p:nvPr/>
        </p:nvSpPr>
        <p:spPr>
          <a:xfrm>
            <a:off x="10969985" y="5936832"/>
            <a:ext cx="1100138" cy="747246"/>
          </a:xfrm>
          <a:prstGeom prst="rightArrow">
            <a:avLst>
              <a:gd name="adj1" fmla="val 58027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Zurück</a:t>
            </a:r>
          </a:p>
        </p:txBody>
      </p:sp>
      <p:sp>
        <p:nvSpPr>
          <p:cNvPr id="4" name="frage">
            <a:extLst>
              <a:ext uri="{FF2B5EF4-FFF2-40B4-BE49-F238E27FC236}">
                <a16:creationId xmlns:a16="http://schemas.microsoft.com/office/drawing/2014/main" id="{4D4B4ECD-A62D-4050-8004-E87F1E16AA41}"/>
              </a:ext>
            </a:extLst>
          </p:cNvPr>
          <p:cNvSpPr txBox="1"/>
          <p:nvPr/>
        </p:nvSpPr>
        <p:spPr>
          <a:xfrm>
            <a:off x="990600" y="1850886"/>
            <a:ext cx="10065327" cy="1107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32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In einer freien Marktwirtschaft kosten Lebensmittel wie Butter überall gleich viel.</a:t>
            </a:r>
          </a:p>
        </p:txBody>
      </p:sp>
      <p:sp>
        <p:nvSpPr>
          <p:cNvPr id="2" name="Kategorie">
            <a:extLst>
              <a:ext uri="{FF2B5EF4-FFF2-40B4-BE49-F238E27FC236}">
                <a16:creationId xmlns:a16="http://schemas.microsoft.com/office/drawing/2014/main" id="{9B2E1358-48D4-4168-B2CB-D356C9BC1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0" dirty="0"/>
              <a:t>Preise</a:t>
            </a:r>
            <a:r>
              <a:rPr lang="de-DE" sz="2000" b="0" dirty="0">
                <a:effectLst/>
              </a:rPr>
              <a:t> </a:t>
            </a:r>
            <a:r>
              <a:rPr lang="de-DE" sz="2000" dirty="0">
                <a:effectLst/>
                <a:cs typeface="Times New Roman" panose="02020603050405020304" pitchFamily="18" charset="0"/>
              </a:rPr>
              <a:t>10</a:t>
            </a:r>
            <a:endParaRPr lang="de-DE" sz="2000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05BFEE6-8F60-AB8D-6D6D-F1040BE51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Stuttgart 2024 | www.klett.de | Alle Rechte vorbehalten. Von dieser Präsentation ist die Vervielfältigung für den eigenen Unterrichtsgebrauch gestattet.</a:t>
            </a:r>
          </a:p>
        </p:txBody>
      </p:sp>
    </p:spTree>
    <p:extLst>
      <p:ext uri="{BB962C8B-B14F-4D97-AF65-F5344CB8AC3E}">
        <p14:creationId xmlns:p14="http://schemas.microsoft.com/office/powerpoint/2010/main" val="3399121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animClr clrSpc="rgb" dir="cw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oben links">
            <a:extLst>
              <a:ext uri="{FF2B5EF4-FFF2-40B4-BE49-F238E27FC236}">
                <a16:creationId xmlns:a16="http://schemas.microsoft.com/office/drawing/2014/main" id="{ACDF5E27-61EF-4933-B661-4D98A591190A}"/>
              </a:ext>
            </a:extLst>
          </p:cNvPr>
          <p:cNvSpPr/>
          <p:nvPr/>
        </p:nvSpPr>
        <p:spPr>
          <a:xfrm>
            <a:off x="3488439" y="3384983"/>
            <a:ext cx="5215123" cy="14669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antwort">
            <a:extLst>
              <a:ext uri="{FF2B5EF4-FFF2-40B4-BE49-F238E27FC236}">
                <a16:creationId xmlns:a16="http://schemas.microsoft.com/office/drawing/2014/main" id="{6359F0E3-9E0E-4CA6-AF1C-CD1CAD7D48BA}"/>
              </a:ext>
            </a:extLst>
          </p:cNvPr>
          <p:cNvSpPr txBox="1"/>
          <p:nvPr/>
        </p:nvSpPr>
        <p:spPr>
          <a:xfrm>
            <a:off x="4219912" y="3840504"/>
            <a:ext cx="368617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/>
              <a:t>Antwort</a:t>
            </a:r>
          </a:p>
        </p:txBody>
      </p:sp>
      <p:sp>
        <p:nvSpPr>
          <p:cNvPr id="7" name="richtig">
            <a:extLst>
              <a:ext uri="{FF2B5EF4-FFF2-40B4-BE49-F238E27FC236}">
                <a16:creationId xmlns:a16="http://schemas.microsoft.com/office/drawing/2014/main" id="{7A35E759-DD45-4B2A-871D-C3C00032B6B4}"/>
              </a:ext>
            </a:extLst>
          </p:cNvPr>
          <p:cNvSpPr txBox="1"/>
          <p:nvPr/>
        </p:nvSpPr>
        <p:spPr>
          <a:xfrm>
            <a:off x="3859834" y="3518305"/>
            <a:ext cx="4326858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Falsch</a:t>
            </a:r>
            <a:r>
              <a:rPr lang="pt-BR" sz="2400" dirty="0"/>
              <a:t> (Die Unternehmen dürfen ihre Preise nicht untereinander absprechen.)</a:t>
            </a:r>
          </a:p>
        </p:txBody>
      </p:sp>
      <p:sp>
        <p:nvSpPr>
          <p:cNvPr id="25" name="Zurückpfeil">
            <a:hlinkClick r:id="rId2" action="ppaction://hlinksldjump"/>
            <a:extLst>
              <a:ext uri="{FF2B5EF4-FFF2-40B4-BE49-F238E27FC236}">
                <a16:creationId xmlns:a16="http://schemas.microsoft.com/office/drawing/2014/main" id="{6EFCD75D-F9E3-4CC4-80A9-4274733A55A7}"/>
              </a:ext>
            </a:extLst>
          </p:cNvPr>
          <p:cNvSpPr/>
          <p:nvPr/>
        </p:nvSpPr>
        <p:spPr>
          <a:xfrm>
            <a:off x="10969985" y="5936832"/>
            <a:ext cx="1100138" cy="747246"/>
          </a:xfrm>
          <a:prstGeom prst="rightArrow">
            <a:avLst>
              <a:gd name="adj1" fmla="val 58027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Zurück</a:t>
            </a:r>
          </a:p>
        </p:txBody>
      </p:sp>
      <p:sp>
        <p:nvSpPr>
          <p:cNvPr id="4" name="frage">
            <a:extLst>
              <a:ext uri="{FF2B5EF4-FFF2-40B4-BE49-F238E27FC236}">
                <a16:creationId xmlns:a16="http://schemas.microsoft.com/office/drawing/2014/main" id="{4D4B4ECD-A62D-4050-8004-E87F1E16AA41}"/>
              </a:ext>
            </a:extLst>
          </p:cNvPr>
          <p:cNvSpPr txBox="1"/>
          <p:nvPr/>
        </p:nvSpPr>
        <p:spPr>
          <a:xfrm>
            <a:off x="990600" y="1850886"/>
            <a:ext cx="10065327" cy="1107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32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In der Sozialen Marktwirtschaft gelten für Unternehmen bei der Preisbildung keine Regeln.</a:t>
            </a:r>
          </a:p>
        </p:txBody>
      </p:sp>
      <p:sp>
        <p:nvSpPr>
          <p:cNvPr id="2" name="Kategorie">
            <a:extLst>
              <a:ext uri="{FF2B5EF4-FFF2-40B4-BE49-F238E27FC236}">
                <a16:creationId xmlns:a16="http://schemas.microsoft.com/office/drawing/2014/main" id="{9B2E1358-48D4-4168-B2CB-D356C9BC1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80308"/>
            <a:ext cx="9431338" cy="320423"/>
          </a:xfrm>
        </p:spPr>
        <p:txBody>
          <a:bodyPr/>
          <a:lstStyle/>
          <a:p>
            <a:r>
              <a:rPr lang="de-DE" sz="2000" b="0" dirty="0">
                <a:effectLst/>
              </a:rPr>
              <a:t>Preise </a:t>
            </a:r>
            <a:r>
              <a:rPr lang="de-DE" sz="2000" dirty="0">
                <a:cs typeface="Times New Roman" panose="02020603050405020304" pitchFamily="18" charset="0"/>
              </a:rPr>
              <a:t>40</a:t>
            </a:r>
            <a:b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DE" sz="2000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05BFEE6-8F60-AB8D-6D6D-F1040BE51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Stuttgart 2024 | www.klett.de | Alle Rechte vorbehalten. Von dieser Präsentation ist die Vervielfältigung für den eigenen Unterrichtsgebrauch gestattet.</a:t>
            </a:r>
          </a:p>
        </p:txBody>
      </p:sp>
    </p:spTree>
    <p:extLst>
      <p:ext uri="{BB962C8B-B14F-4D97-AF65-F5344CB8AC3E}">
        <p14:creationId xmlns:p14="http://schemas.microsoft.com/office/powerpoint/2010/main" val="1196263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animClr clrSpc="rgb" dir="cw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oben links">
            <a:extLst>
              <a:ext uri="{FF2B5EF4-FFF2-40B4-BE49-F238E27FC236}">
                <a16:creationId xmlns:a16="http://schemas.microsoft.com/office/drawing/2014/main" id="{ACDF5E27-61EF-4933-B661-4D98A591190A}"/>
              </a:ext>
            </a:extLst>
          </p:cNvPr>
          <p:cNvSpPr/>
          <p:nvPr/>
        </p:nvSpPr>
        <p:spPr>
          <a:xfrm>
            <a:off x="3488439" y="3384983"/>
            <a:ext cx="5215123" cy="14669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antwort">
            <a:extLst>
              <a:ext uri="{FF2B5EF4-FFF2-40B4-BE49-F238E27FC236}">
                <a16:creationId xmlns:a16="http://schemas.microsoft.com/office/drawing/2014/main" id="{6359F0E3-9E0E-4CA6-AF1C-CD1CAD7D48BA}"/>
              </a:ext>
            </a:extLst>
          </p:cNvPr>
          <p:cNvSpPr txBox="1"/>
          <p:nvPr/>
        </p:nvSpPr>
        <p:spPr>
          <a:xfrm>
            <a:off x="4219912" y="3840504"/>
            <a:ext cx="368617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/>
              <a:t>Antwort</a:t>
            </a:r>
          </a:p>
        </p:txBody>
      </p:sp>
      <p:sp>
        <p:nvSpPr>
          <p:cNvPr id="7" name="richtig">
            <a:extLst>
              <a:ext uri="{FF2B5EF4-FFF2-40B4-BE49-F238E27FC236}">
                <a16:creationId xmlns:a16="http://schemas.microsoft.com/office/drawing/2014/main" id="{7A35E759-DD45-4B2A-871D-C3C00032B6B4}"/>
              </a:ext>
            </a:extLst>
          </p:cNvPr>
          <p:cNvSpPr txBox="1"/>
          <p:nvPr/>
        </p:nvSpPr>
        <p:spPr>
          <a:xfrm>
            <a:off x="4449441" y="3887637"/>
            <a:ext cx="329311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/>
              <a:t>WAHR</a:t>
            </a:r>
          </a:p>
        </p:txBody>
      </p:sp>
      <p:sp>
        <p:nvSpPr>
          <p:cNvPr id="25" name="Zurückpfeil">
            <a:hlinkClick r:id="rId2" action="ppaction://hlinksldjump"/>
            <a:extLst>
              <a:ext uri="{FF2B5EF4-FFF2-40B4-BE49-F238E27FC236}">
                <a16:creationId xmlns:a16="http://schemas.microsoft.com/office/drawing/2014/main" id="{6EFCD75D-F9E3-4CC4-80A9-4274733A55A7}"/>
              </a:ext>
            </a:extLst>
          </p:cNvPr>
          <p:cNvSpPr/>
          <p:nvPr/>
        </p:nvSpPr>
        <p:spPr>
          <a:xfrm>
            <a:off x="10969985" y="5936832"/>
            <a:ext cx="1100138" cy="747246"/>
          </a:xfrm>
          <a:prstGeom prst="rightArrow">
            <a:avLst>
              <a:gd name="adj1" fmla="val 58027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Zurück</a:t>
            </a:r>
          </a:p>
        </p:txBody>
      </p:sp>
      <p:sp>
        <p:nvSpPr>
          <p:cNvPr id="4" name="frage">
            <a:extLst>
              <a:ext uri="{FF2B5EF4-FFF2-40B4-BE49-F238E27FC236}">
                <a16:creationId xmlns:a16="http://schemas.microsoft.com/office/drawing/2014/main" id="{4D4B4ECD-A62D-4050-8004-E87F1E16AA41}"/>
              </a:ext>
            </a:extLst>
          </p:cNvPr>
          <p:cNvSpPr txBox="1"/>
          <p:nvPr/>
        </p:nvSpPr>
        <p:spPr>
          <a:xfrm>
            <a:off x="904658" y="1614035"/>
            <a:ext cx="10065327" cy="1119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einer freien Marktwirtschaft regeln sich Markt und Preise selbst durch Angebot und Nachfrage.</a:t>
            </a:r>
            <a:endParaRPr lang="de-DE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Kategorie">
            <a:extLst>
              <a:ext uri="{FF2B5EF4-FFF2-40B4-BE49-F238E27FC236}">
                <a16:creationId xmlns:a16="http://schemas.microsoft.com/office/drawing/2014/main" id="{9B2E1358-48D4-4168-B2CB-D356C9BC1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Grundlagen </a:t>
            </a:r>
            <a:r>
              <a:rPr lang="de-DE" sz="2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10</a:t>
            </a:r>
            <a:endParaRPr lang="de-DE" sz="2000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05BFEE6-8F60-AB8D-6D6D-F1040BE51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Stuttgart 2024 | www.klett.de | Alle Rechte vorbehalten. Von dieser Präsentation ist die Vervielfältigung für den eigenen Unterrichtsgebrauch gestattet.</a:t>
            </a:r>
          </a:p>
        </p:txBody>
      </p:sp>
    </p:spTree>
    <p:extLst>
      <p:ext uri="{BB962C8B-B14F-4D97-AF65-F5344CB8AC3E}">
        <p14:creationId xmlns:p14="http://schemas.microsoft.com/office/powerpoint/2010/main" val="678736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animClr clrSpc="rgb" dir="cw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oben links">
            <a:extLst>
              <a:ext uri="{FF2B5EF4-FFF2-40B4-BE49-F238E27FC236}">
                <a16:creationId xmlns:a16="http://schemas.microsoft.com/office/drawing/2014/main" id="{ACDF5E27-61EF-4933-B661-4D98A591190A}"/>
              </a:ext>
            </a:extLst>
          </p:cNvPr>
          <p:cNvSpPr/>
          <p:nvPr/>
        </p:nvSpPr>
        <p:spPr>
          <a:xfrm>
            <a:off x="3488439" y="3384983"/>
            <a:ext cx="5215123" cy="14669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antwort">
            <a:extLst>
              <a:ext uri="{FF2B5EF4-FFF2-40B4-BE49-F238E27FC236}">
                <a16:creationId xmlns:a16="http://schemas.microsoft.com/office/drawing/2014/main" id="{6359F0E3-9E0E-4CA6-AF1C-CD1CAD7D48BA}"/>
              </a:ext>
            </a:extLst>
          </p:cNvPr>
          <p:cNvSpPr txBox="1"/>
          <p:nvPr/>
        </p:nvSpPr>
        <p:spPr>
          <a:xfrm>
            <a:off x="4219912" y="3840504"/>
            <a:ext cx="368617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/>
              <a:t>Antwort</a:t>
            </a:r>
          </a:p>
        </p:txBody>
      </p:sp>
      <p:sp>
        <p:nvSpPr>
          <p:cNvPr id="7" name="richtig">
            <a:extLst>
              <a:ext uri="{FF2B5EF4-FFF2-40B4-BE49-F238E27FC236}">
                <a16:creationId xmlns:a16="http://schemas.microsoft.com/office/drawing/2014/main" id="{7A35E759-DD45-4B2A-871D-C3C00032B6B4}"/>
              </a:ext>
            </a:extLst>
          </p:cNvPr>
          <p:cNvSpPr txBox="1"/>
          <p:nvPr/>
        </p:nvSpPr>
        <p:spPr>
          <a:xfrm>
            <a:off x="3883184" y="3702971"/>
            <a:ext cx="4629538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/>
              <a:t>Falsch</a:t>
            </a:r>
            <a:r>
              <a:rPr lang="de-DE" sz="2400" dirty="0"/>
              <a:t> (Dies geschieht in einer Zentralverwaltungswirtschaft.)</a:t>
            </a:r>
          </a:p>
        </p:txBody>
      </p:sp>
      <p:sp>
        <p:nvSpPr>
          <p:cNvPr id="25" name="Zurückpfeil">
            <a:hlinkClick r:id="rId2" action="ppaction://hlinksldjump"/>
            <a:extLst>
              <a:ext uri="{FF2B5EF4-FFF2-40B4-BE49-F238E27FC236}">
                <a16:creationId xmlns:a16="http://schemas.microsoft.com/office/drawing/2014/main" id="{6EFCD75D-F9E3-4CC4-80A9-4274733A55A7}"/>
              </a:ext>
            </a:extLst>
          </p:cNvPr>
          <p:cNvSpPr/>
          <p:nvPr/>
        </p:nvSpPr>
        <p:spPr>
          <a:xfrm>
            <a:off x="10969985" y="5936832"/>
            <a:ext cx="1100138" cy="747246"/>
          </a:xfrm>
          <a:prstGeom prst="rightArrow">
            <a:avLst>
              <a:gd name="adj1" fmla="val 58027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Zurück</a:t>
            </a:r>
          </a:p>
        </p:txBody>
      </p:sp>
      <p:sp>
        <p:nvSpPr>
          <p:cNvPr id="4" name="frage">
            <a:extLst>
              <a:ext uri="{FF2B5EF4-FFF2-40B4-BE49-F238E27FC236}">
                <a16:creationId xmlns:a16="http://schemas.microsoft.com/office/drawing/2014/main" id="{4D4B4ECD-A62D-4050-8004-E87F1E16AA41}"/>
              </a:ext>
            </a:extLst>
          </p:cNvPr>
          <p:cNvSpPr txBox="1"/>
          <p:nvPr/>
        </p:nvSpPr>
        <p:spPr>
          <a:xfrm>
            <a:off x="990600" y="1850886"/>
            <a:ext cx="10065327" cy="1107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32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In der Sozialen Marktwirtschaft legt der Staat die Preise im Voraus fest.</a:t>
            </a:r>
          </a:p>
        </p:txBody>
      </p:sp>
      <p:sp>
        <p:nvSpPr>
          <p:cNvPr id="2" name="Kategorie">
            <a:extLst>
              <a:ext uri="{FF2B5EF4-FFF2-40B4-BE49-F238E27FC236}">
                <a16:creationId xmlns:a16="http://schemas.microsoft.com/office/drawing/2014/main" id="{9B2E1358-48D4-4168-B2CB-D356C9BC1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0" dirty="0">
                <a:effectLst/>
              </a:rPr>
              <a:t>Preise </a:t>
            </a:r>
            <a:r>
              <a:rPr lang="de-DE" sz="2000" dirty="0">
                <a:cs typeface="Times New Roman" panose="02020603050405020304" pitchFamily="18" charset="0"/>
              </a:rPr>
              <a:t>20</a:t>
            </a:r>
            <a:b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DE" sz="2000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05BFEE6-8F60-AB8D-6D6D-F1040BE51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Stuttgart 2024 | www.klett.de | Alle Rechte vorbehalten. Von dieser Präsentation ist die Vervielfältigung für den eigenen Unterrichtsgebrauch gestattet.</a:t>
            </a:r>
          </a:p>
        </p:txBody>
      </p:sp>
    </p:spTree>
    <p:extLst>
      <p:ext uri="{BB962C8B-B14F-4D97-AF65-F5344CB8AC3E}">
        <p14:creationId xmlns:p14="http://schemas.microsoft.com/office/powerpoint/2010/main" val="1775086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animClr clrSpc="rgb" dir="cw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oben links">
            <a:extLst>
              <a:ext uri="{FF2B5EF4-FFF2-40B4-BE49-F238E27FC236}">
                <a16:creationId xmlns:a16="http://schemas.microsoft.com/office/drawing/2014/main" id="{ACDF5E27-61EF-4933-B661-4D98A591190A}"/>
              </a:ext>
            </a:extLst>
          </p:cNvPr>
          <p:cNvSpPr/>
          <p:nvPr/>
        </p:nvSpPr>
        <p:spPr>
          <a:xfrm>
            <a:off x="3488439" y="3384983"/>
            <a:ext cx="5215123" cy="14669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antwort">
            <a:extLst>
              <a:ext uri="{FF2B5EF4-FFF2-40B4-BE49-F238E27FC236}">
                <a16:creationId xmlns:a16="http://schemas.microsoft.com/office/drawing/2014/main" id="{6359F0E3-9E0E-4CA6-AF1C-CD1CAD7D48BA}"/>
              </a:ext>
            </a:extLst>
          </p:cNvPr>
          <p:cNvSpPr txBox="1"/>
          <p:nvPr/>
        </p:nvSpPr>
        <p:spPr>
          <a:xfrm>
            <a:off x="4219912" y="3840504"/>
            <a:ext cx="368617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/>
              <a:t>Antwort</a:t>
            </a:r>
          </a:p>
        </p:txBody>
      </p:sp>
      <p:sp>
        <p:nvSpPr>
          <p:cNvPr id="7" name="richtig">
            <a:extLst>
              <a:ext uri="{FF2B5EF4-FFF2-40B4-BE49-F238E27FC236}">
                <a16:creationId xmlns:a16="http://schemas.microsoft.com/office/drawing/2014/main" id="{7A35E759-DD45-4B2A-871D-C3C00032B6B4}"/>
              </a:ext>
            </a:extLst>
          </p:cNvPr>
          <p:cNvSpPr txBox="1"/>
          <p:nvPr/>
        </p:nvSpPr>
        <p:spPr>
          <a:xfrm>
            <a:off x="3932571" y="3915343"/>
            <a:ext cx="432685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/>
              <a:t>Wahr</a:t>
            </a:r>
          </a:p>
        </p:txBody>
      </p:sp>
      <p:sp>
        <p:nvSpPr>
          <p:cNvPr id="25" name="Zurückpfeil">
            <a:hlinkClick r:id="rId2" action="ppaction://hlinksldjump"/>
            <a:extLst>
              <a:ext uri="{FF2B5EF4-FFF2-40B4-BE49-F238E27FC236}">
                <a16:creationId xmlns:a16="http://schemas.microsoft.com/office/drawing/2014/main" id="{6EFCD75D-F9E3-4CC4-80A9-4274733A55A7}"/>
              </a:ext>
            </a:extLst>
          </p:cNvPr>
          <p:cNvSpPr/>
          <p:nvPr/>
        </p:nvSpPr>
        <p:spPr>
          <a:xfrm>
            <a:off x="10969985" y="5936832"/>
            <a:ext cx="1100138" cy="747246"/>
          </a:xfrm>
          <a:prstGeom prst="rightArrow">
            <a:avLst>
              <a:gd name="adj1" fmla="val 58027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Zurück</a:t>
            </a:r>
          </a:p>
        </p:txBody>
      </p:sp>
      <p:sp>
        <p:nvSpPr>
          <p:cNvPr id="4" name="frage">
            <a:extLst>
              <a:ext uri="{FF2B5EF4-FFF2-40B4-BE49-F238E27FC236}">
                <a16:creationId xmlns:a16="http://schemas.microsoft.com/office/drawing/2014/main" id="{4D4B4ECD-A62D-4050-8004-E87F1E16AA41}"/>
              </a:ext>
            </a:extLst>
          </p:cNvPr>
          <p:cNvSpPr txBox="1"/>
          <p:nvPr/>
        </p:nvSpPr>
        <p:spPr>
          <a:xfrm>
            <a:off x="904658" y="1531678"/>
            <a:ext cx="10065327" cy="163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32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In der Sozialen Marktwirtschaft legen die Unternehmen ihre Preise so fest, dass sie größtmögliche Gewinne erzielen.</a:t>
            </a:r>
          </a:p>
        </p:txBody>
      </p:sp>
      <p:sp>
        <p:nvSpPr>
          <p:cNvPr id="2" name="Kategorie">
            <a:extLst>
              <a:ext uri="{FF2B5EF4-FFF2-40B4-BE49-F238E27FC236}">
                <a16:creationId xmlns:a16="http://schemas.microsoft.com/office/drawing/2014/main" id="{9B2E1358-48D4-4168-B2CB-D356C9BC1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0" dirty="0">
                <a:effectLst/>
              </a:rPr>
              <a:t>Preise </a:t>
            </a:r>
            <a:r>
              <a:rPr lang="de-DE" sz="2000" dirty="0">
                <a:effectLst/>
                <a:cs typeface="Times New Roman" panose="02020603050405020304" pitchFamily="18" charset="0"/>
              </a:rPr>
              <a:t>30</a:t>
            </a:r>
            <a:b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DE" sz="2000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05BFEE6-8F60-AB8D-6D6D-F1040BE51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Stuttgart 2024 | www.klett.de | Alle Rechte vorbehalten. Von dieser Präsentation ist die Vervielfältigung für den eigenen Unterrichtsgebrauch gestattet.</a:t>
            </a:r>
          </a:p>
        </p:txBody>
      </p:sp>
    </p:spTree>
    <p:extLst>
      <p:ext uri="{BB962C8B-B14F-4D97-AF65-F5344CB8AC3E}">
        <p14:creationId xmlns:p14="http://schemas.microsoft.com/office/powerpoint/2010/main" val="2390997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animClr clrSpc="rgb" dir="cw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oben links">
            <a:extLst>
              <a:ext uri="{FF2B5EF4-FFF2-40B4-BE49-F238E27FC236}">
                <a16:creationId xmlns:a16="http://schemas.microsoft.com/office/drawing/2014/main" id="{ACDF5E27-61EF-4933-B661-4D98A591190A}"/>
              </a:ext>
            </a:extLst>
          </p:cNvPr>
          <p:cNvSpPr/>
          <p:nvPr/>
        </p:nvSpPr>
        <p:spPr>
          <a:xfrm>
            <a:off x="3488439" y="3384983"/>
            <a:ext cx="5215123" cy="14669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antwort">
            <a:extLst>
              <a:ext uri="{FF2B5EF4-FFF2-40B4-BE49-F238E27FC236}">
                <a16:creationId xmlns:a16="http://schemas.microsoft.com/office/drawing/2014/main" id="{6359F0E3-9E0E-4CA6-AF1C-CD1CAD7D48BA}"/>
              </a:ext>
            </a:extLst>
          </p:cNvPr>
          <p:cNvSpPr txBox="1"/>
          <p:nvPr/>
        </p:nvSpPr>
        <p:spPr>
          <a:xfrm>
            <a:off x="4219912" y="3840504"/>
            <a:ext cx="368617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/>
              <a:t>Antwort</a:t>
            </a:r>
          </a:p>
        </p:txBody>
      </p:sp>
      <p:sp>
        <p:nvSpPr>
          <p:cNvPr id="7" name="richtig">
            <a:extLst>
              <a:ext uri="{FF2B5EF4-FFF2-40B4-BE49-F238E27FC236}">
                <a16:creationId xmlns:a16="http://schemas.microsoft.com/office/drawing/2014/main" id="{7A35E759-DD45-4B2A-871D-C3C00032B6B4}"/>
              </a:ext>
            </a:extLst>
          </p:cNvPr>
          <p:cNvSpPr txBox="1"/>
          <p:nvPr/>
        </p:nvSpPr>
        <p:spPr>
          <a:xfrm>
            <a:off x="3645231" y="3512521"/>
            <a:ext cx="5058331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 algn="ctr"/>
            <a:r>
              <a:rPr lang="de-DE" sz="2400" b="1" dirty="0"/>
              <a:t>Falsch</a:t>
            </a:r>
            <a:r>
              <a:rPr lang="de-DE" sz="2400" dirty="0"/>
              <a:t> </a:t>
            </a:r>
          </a:p>
          <a:p>
            <a:pPr lvl="0" algn="ctr"/>
            <a:r>
              <a:rPr lang="de-DE" sz="2400" dirty="0"/>
              <a:t>(Das Eigentum liegt in den Händen der gesamten Gesellschaft.)</a:t>
            </a:r>
          </a:p>
        </p:txBody>
      </p:sp>
      <p:sp>
        <p:nvSpPr>
          <p:cNvPr id="25" name="Zurückpfeil">
            <a:hlinkClick r:id="rId2" action="ppaction://hlinksldjump"/>
            <a:extLst>
              <a:ext uri="{FF2B5EF4-FFF2-40B4-BE49-F238E27FC236}">
                <a16:creationId xmlns:a16="http://schemas.microsoft.com/office/drawing/2014/main" id="{6EFCD75D-F9E3-4CC4-80A9-4274733A55A7}"/>
              </a:ext>
            </a:extLst>
          </p:cNvPr>
          <p:cNvSpPr/>
          <p:nvPr/>
        </p:nvSpPr>
        <p:spPr>
          <a:xfrm>
            <a:off x="10969985" y="5936832"/>
            <a:ext cx="1100138" cy="747246"/>
          </a:xfrm>
          <a:prstGeom prst="rightArrow">
            <a:avLst>
              <a:gd name="adj1" fmla="val 58027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Zurück</a:t>
            </a:r>
          </a:p>
        </p:txBody>
      </p:sp>
      <p:sp>
        <p:nvSpPr>
          <p:cNvPr id="4" name="frage">
            <a:extLst>
              <a:ext uri="{FF2B5EF4-FFF2-40B4-BE49-F238E27FC236}">
                <a16:creationId xmlns:a16="http://schemas.microsoft.com/office/drawing/2014/main" id="{4D4B4ECD-A62D-4050-8004-E87F1E16AA41}"/>
              </a:ext>
            </a:extLst>
          </p:cNvPr>
          <p:cNvSpPr txBox="1"/>
          <p:nvPr/>
        </p:nvSpPr>
        <p:spPr>
          <a:xfrm>
            <a:off x="990600" y="1850886"/>
            <a:ext cx="10065327" cy="1119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32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In einer Zentralverwaltungswirtschaft liegt das Eigentum in den Händen der Unternehmen.</a:t>
            </a:r>
          </a:p>
        </p:txBody>
      </p:sp>
      <p:sp>
        <p:nvSpPr>
          <p:cNvPr id="2" name="Kategorie">
            <a:extLst>
              <a:ext uri="{FF2B5EF4-FFF2-40B4-BE49-F238E27FC236}">
                <a16:creationId xmlns:a16="http://schemas.microsoft.com/office/drawing/2014/main" id="{9B2E1358-48D4-4168-B2CB-D356C9BC1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0" dirty="0">
                <a:latin typeface="Arial" panose="020B0604020202020204" pitchFamily="34" charset="0"/>
                <a:ea typeface="Calibri" panose="020F0502020204030204" pitchFamily="34" charset="0"/>
              </a:rPr>
              <a:t>Grundlagen </a:t>
            </a:r>
            <a:r>
              <a:rPr lang="de-DE" sz="2000" dirty="0">
                <a:latin typeface="Arial" panose="020B0604020202020204" pitchFamily="34" charset="0"/>
                <a:ea typeface="Calibri" panose="020F0502020204030204" pitchFamily="34" charset="0"/>
              </a:rPr>
              <a:t>3</a:t>
            </a:r>
            <a:r>
              <a:rPr lang="de-DE" sz="2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0</a:t>
            </a:r>
            <a:endParaRPr lang="de-DE" sz="2000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05BFEE6-8F60-AB8D-6D6D-F1040BE51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Stuttgart 2024 | www.klett.de | Alle Rechte vorbehalten. Von dieser Präsentation ist die Vervielfältigung für den eigenen Unterrichtsgebrauch gestattet.</a:t>
            </a:r>
          </a:p>
        </p:txBody>
      </p:sp>
    </p:spTree>
    <p:extLst>
      <p:ext uri="{BB962C8B-B14F-4D97-AF65-F5344CB8AC3E}">
        <p14:creationId xmlns:p14="http://schemas.microsoft.com/office/powerpoint/2010/main" val="471659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animClr clrSpc="rgb" dir="cw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oben links">
            <a:extLst>
              <a:ext uri="{FF2B5EF4-FFF2-40B4-BE49-F238E27FC236}">
                <a16:creationId xmlns:a16="http://schemas.microsoft.com/office/drawing/2014/main" id="{ACDF5E27-61EF-4933-B661-4D98A591190A}"/>
              </a:ext>
            </a:extLst>
          </p:cNvPr>
          <p:cNvSpPr/>
          <p:nvPr/>
        </p:nvSpPr>
        <p:spPr>
          <a:xfrm>
            <a:off x="3488439" y="3384983"/>
            <a:ext cx="5215123" cy="14669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antwort">
            <a:extLst>
              <a:ext uri="{FF2B5EF4-FFF2-40B4-BE49-F238E27FC236}">
                <a16:creationId xmlns:a16="http://schemas.microsoft.com/office/drawing/2014/main" id="{6359F0E3-9E0E-4CA6-AF1C-CD1CAD7D48BA}"/>
              </a:ext>
            </a:extLst>
          </p:cNvPr>
          <p:cNvSpPr txBox="1"/>
          <p:nvPr/>
        </p:nvSpPr>
        <p:spPr>
          <a:xfrm>
            <a:off x="4219912" y="3840504"/>
            <a:ext cx="368617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/>
              <a:t>Antwort</a:t>
            </a:r>
          </a:p>
        </p:txBody>
      </p:sp>
      <p:sp>
        <p:nvSpPr>
          <p:cNvPr id="7" name="richtig">
            <a:extLst>
              <a:ext uri="{FF2B5EF4-FFF2-40B4-BE49-F238E27FC236}">
                <a16:creationId xmlns:a16="http://schemas.microsoft.com/office/drawing/2014/main" id="{7A35E759-DD45-4B2A-871D-C3C00032B6B4}"/>
              </a:ext>
            </a:extLst>
          </p:cNvPr>
          <p:cNvSpPr txBox="1"/>
          <p:nvPr/>
        </p:nvSpPr>
        <p:spPr>
          <a:xfrm>
            <a:off x="3680879" y="3564981"/>
            <a:ext cx="5034147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Falsch </a:t>
            </a:r>
            <a:r>
              <a:rPr lang="de-DE" sz="2400" dirty="0">
                <a:ea typeface="Calibri" panose="020F0502020204030204" pitchFamily="34" charset="0"/>
                <a:cs typeface="Times New Roman" panose="02020603050405020304" pitchFamily="18" charset="0"/>
              </a:rPr>
              <a:t>(Die Soziale Marktwirtschaft wurde in der Bundesrepublik Deutschland entwickelt.)</a:t>
            </a:r>
            <a:endParaRPr lang="de-DE" sz="2400" dirty="0"/>
          </a:p>
        </p:txBody>
      </p:sp>
      <p:sp>
        <p:nvSpPr>
          <p:cNvPr id="25" name="Zurückpfeil">
            <a:hlinkClick r:id="rId2" action="ppaction://hlinksldjump"/>
            <a:extLst>
              <a:ext uri="{FF2B5EF4-FFF2-40B4-BE49-F238E27FC236}">
                <a16:creationId xmlns:a16="http://schemas.microsoft.com/office/drawing/2014/main" id="{6EFCD75D-F9E3-4CC4-80A9-4274733A55A7}"/>
              </a:ext>
            </a:extLst>
          </p:cNvPr>
          <p:cNvSpPr/>
          <p:nvPr/>
        </p:nvSpPr>
        <p:spPr>
          <a:xfrm>
            <a:off x="10969985" y="5936832"/>
            <a:ext cx="1100138" cy="747246"/>
          </a:xfrm>
          <a:prstGeom prst="rightArrow">
            <a:avLst>
              <a:gd name="adj1" fmla="val 58027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Zurück</a:t>
            </a:r>
          </a:p>
        </p:txBody>
      </p:sp>
      <p:sp>
        <p:nvSpPr>
          <p:cNvPr id="4" name="frage">
            <a:extLst>
              <a:ext uri="{FF2B5EF4-FFF2-40B4-BE49-F238E27FC236}">
                <a16:creationId xmlns:a16="http://schemas.microsoft.com/office/drawing/2014/main" id="{4D4B4ECD-A62D-4050-8004-E87F1E16AA41}"/>
              </a:ext>
            </a:extLst>
          </p:cNvPr>
          <p:cNvSpPr txBox="1"/>
          <p:nvPr/>
        </p:nvSpPr>
        <p:spPr>
          <a:xfrm>
            <a:off x="990600" y="1850886"/>
            <a:ext cx="10065327" cy="1107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32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Die Soziale Marktwirtschaft wurde 1949 in der damaligen DDR entwickelt.</a:t>
            </a:r>
          </a:p>
        </p:txBody>
      </p:sp>
      <p:sp>
        <p:nvSpPr>
          <p:cNvPr id="2" name="Kategorie">
            <a:extLst>
              <a:ext uri="{FF2B5EF4-FFF2-40B4-BE49-F238E27FC236}">
                <a16:creationId xmlns:a16="http://schemas.microsoft.com/office/drawing/2014/main" id="{9B2E1358-48D4-4168-B2CB-D356C9BC1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Grundlagen </a:t>
            </a:r>
            <a:r>
              <a:rPr lang="de-DE" sz="2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20</a:t>
            </a:r>
            <a:endParaRPr lang="de-DE" sz="2000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05BFEE6-8F60-AB8D-6D6D-F1040BE51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Stuttgart 2024 | www.klett.de | Alle Rechte vorbehalten. Von dieser Präsentation ist die Vervielfältigung für den eigenen Unterrichtsgebrauch gestattet.</a:t>
            </a:r>
          </a:p>
        </p:txBody>
      </p:sp>
    </p:spTree>
    <p:extLst>
      <p:ext uri="{BB962C8B-B14F-4D97-AF65-F5344CB8AC3E}">
        <p14:creationId xmlns:p14="http://schemas.microsoft.com/office/powerpoint/2010/main" val="3148098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animClr clrSpc="rgb" dir="cw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oben links">
            <a:extLst>
              <a:ext uri="{FF2B5EF4-FFF2-40B4-BE49-F238E27FC236}">
                <a16:creationId xmlns:a16="http://schemas.microsoft.com/office/drawing/2014/main" id="{ACDF5E27-61EF-4933-B661-4D98A591190A}"/>
              </a:ext>
            </a:extLst>
          </p:cNvPr>
          <p:cNvSpPr/>
          <p:nvPr/>
        </p:nvSpPr>
        <p:spPr>
          <a:xfrm>
            <a:off x="3488439" y="3384983"/>
            <a:ext cx="5215123" cy="14669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antwort">
            <a:extLst>
              <a:ext uri="{FF2B5EF4-FFF2-40B4-BE49-F238E27FC236}">
                <a16:creationId xmlns:a16="http://schemas.microsoft.com/office/drawing/2014/main" id="{6359F0E3-9E0E-4CA6-AF1C-CD1CAD7D48BA}"/>
              </a:ext>
            </a:extLst>
          </p:cNvPr>
          <p:cNvSpPr txBox="1"/>
          <p:nvPr/>
        </p:nvSpPr>
        <p:spPr>
          <a:xfrm>
            <a:off x="4219912" y="3840504"/>
            <a:ext cx="368617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/>
              <a:t>Antwort</a:t>
            </a:r>
          </a:p>
        </p:txBody>
      </p:sp>
      <p:sp>
        <p:nvSpPr>
          <p:cNvPr id="7" name="richtig">
            <a:extLst>
              <a:ext uri="{FF2B5EF4-FFF2-40B4-BE49-F238E27FC236}">
                <a16:creationId xmlns:a16="http://schemas.microsoft.com/office/drawing/2014/main" id="{7A35E759-DD45-4B2A-871D-C3C00032B6B4}"/>
              </a:ext>
            </a:extLst>
          </p:cNvPr>
          <p:cNvSpPr txBox="1"/>
          <p:nvPr/>
        </p:nvSpPr>
        <p:spPr>
          <a:xfrm>
            <a:off x="3932571" y="3856834"/>
            <a:ext cx="432685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Wahr</a:t>
            </a:r>
            <a:endParaRPr lang="de-DE" sz="2400" b="1" dirty="0"/>
          </a:p>
        </p:txBody>
      </p:sp>
      <p:sp>
        <p:nvSpPr>
          <p:cNvPr id="25" name="Zurückpfeil">
            <a:hlinkClick r:id="rId2" action="ppaction://hlinksldjump"/>
            <a:extLst>
              <a:ext uri="{FF2B5EF4-FFF2-40B4-BE49-F238E27FC236}">
                <a16:creationId xmlns:a16="http://schemas.microsoft.com/office/drawing/2014/main" id="{6EFCD75D-F9E3-4CC4-80A9-4274733A55A7}"/>
              </a:ext>
            </a:extLst>
          </p:cNvPr>
          <p:cNvSpPr/>
          <p:nvPr/>
        </p:nvSpPr>
        <p:spPr>
          <a:xfrm>
            <a:off x="10969985" y="5936832"/>
            <a:ext cx="1100138" cy="747246"/>
          </a:xfrm>
          <a:prstGeom prst="rightArrow">
            <a:avLst>
              <a:gd name="adj1" fmla="val 58027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Zurück</a:t>
            </a:r>
          </a:p>
        </p:txBody>
      </p:sp>
      <p:sp>
        <p:nvSpPr>
          <p:cNvPr id="2" name="Kategorie">
            <a:extLst>
              <a:ext uri="{FF2B5EF4-FFF2-40B4-BE49-F238E27FC236}">
                <a16:creationId xmlns:a16="http://schemas.microsoft.com/office/drawing/2014/main" id="{9B2E1358-48D4-4168-B2CB-D356C9BC1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Grundlagen </a:t>
            </a:r>
            <a:r>
              <a:rPr lang="de-DE" sz="2000" dirty="0">
                <a:latin typeface="Arial" panose="020B0604020202020204" pitchFamily="34" charset="0"/>
                <a:ea typeface="Calibri" panose="020F0502020204030204" pitchFamily="34" charset="0"/>
              </a:rPr>
              <a:t>4</a:t>
            </a:r>
            <a:r>
              <a:rPr lang="de-DE" sz="2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0</a:t>
            </a:r>
            <a:endParaRPr lang="de-DE" sz="2000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05BFEE6-8F60-AB8D-6D6D-F1040BE51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Stuttgart 2024 | www.klett.de | Alle Rechte vorbehalten. Von dieser Präsentation ist die Vervielfältigung für den eigenen Unterrichtsgebrauch gestattet.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ECC8417B-6BA8-C4D8-04A3-6404DC46D6F4}"/>
              </a:ext>
            </a:extLst>
          </p:cNvPr>
          <p:cNvSpPr txBox="1"/>
          <p:nvPr/>
        </p:nvSpPr>
        <p:spPr>
          <a:xfrm>
            <a:off x="1035771" y="1458205"/>
            <a:ext cx="9244301" cy="1634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32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Der Begriff „Nachtwächterstaat“ geht auf den Gründer des Allgemeinen Deutschen Arbeitervereins, Ferdinand Lassalle zurück.</a:t>
            </a:r>
          </a:p>
        </p:txBody>
      </p:sp>
    </p:spTree>
    <p:extLst>
      <p:ext uri="{BB962C8B-B14F-4D97-AF65-F5344CB8AC3E}">
        <p14:creationId xmlns:p14="http://schemas.microsoft.com/office/powerpoint/2010/main" val="3412805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animClr clrSpc="rgb" dir="cw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oben links">
            <a:extLst>
              <a:ext uri="{FF2B5EF4-FFF2-40B4-BE49-F238E27FC236}">
                <a16:creationId xmlns:a16="http://schemas.microsoft.com/office/drawing/2014/main" id="{ACDF5E27-61EF-4933-B661-4D98A591190A}"/>
              </a:ext>
            </a:extLst>
          </p:cNvPr>
          <p:cNvSpPr/>
          <p:nvPr/>
        </p:nvSpPr>
        <p:spPr>
          <a:xfrm>
            <a:off x="3488439" y="3384983"/>
            <a:ext cx="5215123" cy="14669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antwort">
            <a:extLst>
              <a:ext uri="{FF2B5EF4-FFF2-40B4-BE49-F238E27FC236}">
                <a16:creationId xmlns:a16="http://schemas.microsoft.com/office/drawing/2014/main" id="{6359F0E3-9E0E-4CA6-AF1C-CD1CAD7D48BA}"/>
              </a:ext>
            </a:extLst>
          </p:cNvPr>
          <p:cNvSpPr txBox="1"/>
          <p:nvPr/>
        </p:nvSpPr>
        <p:spPr>
          <a:xfrm>
            <a:off x="4219912" y="3840504"/>
            <a:ext cx="368617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/>
              <a:t>Antwort</a:t>
            </a:r>
          </a:p>
        </p:txBody>
      </p:sp>
      <p:sp>
        <p:nvSpPr>
          <p:cNvPr id="7" name="richtig">
            <a:extLst>
              <a:ext uri="{FF2B5EF4-FFF2-40B4-BE49-F238E27FC236}">
                <a16:creationId xmlns:a16="http://schemas.microsoft.com/office/drawing/2014/main" id="{7A35E759-DD45-4B2A-871D-C3C00032B6B4}"/>
              </a:ext>
            </a:extLst>
          </p:cNvPr>
          <p:cNvSpPr txBox="1"/>
          <p:nvPr/>
        </p:nvSpPr>
        <p:spPr>
          <a:xfrm>
            <a:off x="3932571" y="3871281"/>
            <a:ext cx="432685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/>
              <a:t>Wahr</a:t>
            </a:r>
            <a:r>
              <a:rPr lang="de-DE" sz="2400" dirty="0"/>
              <a:t> </a:t>
            </a:r>
          </a:p>
        </p:txBody>
      </p:sp>
      <p:sp>
        <p:nvSpPr>
          <p:cNvPr id="25" name="Zurückpfeil">
            <a:hlinkClick r:id="rId2" action="ppaction://hlinksldjump"/>
            <a:extLst>
              <a:ext uri="{FF2B5EF4-FFF2-40B4-BE49-F238E27FC236}">
                <a16:creationId xmlns:a16="http://schemas.microsoft.com/office/drawing/2014/main" id="{6EFCD75D-F9E3-4CC4-80A9-4274733A55A7}"/>
              </a:ext>
            </a:extLst>
          </p:cNvPr>
          <p:cNvSpPr/>
          <p:nvPr/>
        </p:nvSpPr>
        <p:spPr>
          <a:xfrm>
            <a:off x="10969985" y="5936832"/>
            <a:ext cx="1100138" cy="747246"/>
          </a:xfrm>
          <a:prstGeom prst="rightArrow">
            <a:avLst>
              <a:gd name="adj1" fmla="val 58027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/>
              <a:t>Zurück</a:t>
            </a:r>
            <a:endParaRPr lang="de-DE" dirty="0"/>
          </a:p>
        </p:txBody>
      </p:sp>
      <p:sp>
        <p:nvSpPr>
          <p:cNvPr id="4" name="frage">
            <a:extLst>
              <a:ext uri="{FF2B5EF4-FFF2-40B4-BE49-F238E27FC236}">
                <a16:creationId xmlns:a16="http://schemas.microsoft.com/office/drawing/2014/main" id="{4D4B4ECD-A62D-4050-8004-E87F1E16AA41}"/>
              </a:ext>
            </a:extLst>
          </p:cNvPr>
          <p:cNvSpPr txBox="1"/>
          <p:nvPr/>
        </p:nvSpPr>
        <p:spPr>
          <a:xfrm>
            <a:off x="990600" y="1850886"/>
            <a:ext cx="10065327" cy="1107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3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In einer idealtypischen Zentralverwaltungswirtschaft gibt es keine sichtbare Arbeitslosigkeit. </a:t>
            </a:r>
            <a:endParaRPr lang="de-DE" sz="3200" dirty="0">
              <a:effectLst/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Kategorie">
            <a:extLst>
              <a:ext uri="{FF2B5EF4-FFF2-40B4-BE49-F238E27FC236}">
                <a16:creationId xmlns:a16="http://schemas.microsoft.com/office/drawing/2014/main" id="{9B2E1358-48D4-4168-B2CB-D356C9BC1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0" dirty="0">
                <a:effectLst/>
              </a:rPr>
              <a:t>Merkmale </a:t>
            </a:r>
            <a:r>
              <a:rPr lang="de-DE" sz="2000" dirty="0">
                <a:effectLst/>
              </a:rPr>
              <a:t>30</a:t>
            </a:r>
            <a:b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DE" sz="2000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05BFEE6-8F60-AB8D-6D6D-F1040BE51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Stuttgart 2024 | www.klett.de | Alle Rechte vorbehalten. Von dieser Präsentation ist die Vervielfältigung für den eigenen Unterrichtsgebrauch gestattet.</a:t>
            </a:r>
          </a:p>
        </p:txBody>
      </p:sp>
    </p:spTree>
    <p:extLst>
      <p:ext uri="{BB962C8B-B14F-4D97-AF65-F5344CB8AC3E}">
        <p14:creationId xmlns:p14="http://schemas.microsoft.com/office/powerpoint/2010/main" val="1080206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animClr clrSpc="rgb" dir="cw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oben links">
            <a:extLst>
              <a:ext uri="{FF2B5EF4-FFF2-40B4-BE49-F238E27FC236}">
                <a16:creationId xmlns:a16="http://schemas.microsoft.com/office/drawing/2014/main" id="{ACDF5E27-61EF-4933-B661-4D98A591190A}"/>
              </a:ext>
            </a:extLst>
          </p:cNvPr>
          <p:cNvSpPr/>
          <p:nvPr/>
        </p:nvSpPr>
        <p:spPr>
          <a:xfrm>
            <a:off x="3488439" y="3384983"/>
            <a:ext cx="5215123" cy="14669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antwort">
            <a:extLst>
              <a:ext uri="{FF2B5EF4-FFF2-40B4-BE49-F238E27FC236}">
                <a16:creationId xmlns:a16="http://schemas.microsoft.com/office/drawing/2014/main" id="{6359F0E3-9E0E-4CA6-AF1C-CD1CAD7D48BA}"/>
              </a:ext>
            </a:extLst>
          </p:cNvPr>
          <p:cNvSpPr txBox="1"/>
          <p:nvPr/>
        </p:nvSpPr>
        <p:spPr>
          <a:xfrm>
            <a:off x="4219912" y="3840504"/>
            <a:ext cx="368617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/>
              <a:t>Antwort</a:t>
            </a:r>
          </a:p>
        </p:txBody>
      </p:sp>
      <p:sp>
        <p:nvSpPr>
          <p:cNvPr id="7" name="richtig">
            <a:extLst>
              <a:ext uri="{FF2B5EF4-FFF2-40B4-BE49-F238E27FC236}">
                <a16:creationId xmlns:a16="http://schemas.microsoft.com/office/drawing/2014/main" id="{7A35E759-DD45-4B2A-871D-C3C00032B6B4}"/>
              </a:ext>
            </a:extLst>
          </p:cNvPr>
          <p:cNvSpPr txBox="1"/>
          <p:nvPr/>
        </p:nvSpPr>
        <p:spPr>
          <a:xfrm>
            <a:off x="3932571" y="3902059"/>
            <a:ext cx="432685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Wahr</a:t>
            </a:r>
            <a:r>
              <a:rPr lang="de-DE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de-DE" sz="2400" dirty="0"/>
          </a:p>
        </p:txBody>
      </p:sp>
      <p:sp>
        <p:nvSpPr>
          <p:cNvPr id="25" name="Zurückpfeil">
            <a:hlinkClick r:id="rId2" action="ppaction://hlinksldjump"/>
            <a:extLst>
              <a:ext uri="{FF2B5EF4-FFF2-40B4-BE49-F238E27FC236}">
                <a16:creationId xmlns:a16="http://schemas.microsoft.com/office/drawing/2014/main" id="{6EFCD75D-F9E3-4CC4-80A9-4274733A55A7}"/>
              </a:ext>
            </a:extLst>
          </p:cNvPr>
          <p:cNvSpPr/>
          <p:nvPr/>
        </p:nvSpPr>
        <p:spPr>
          <a:xfrm>
            <a:off x="10969985" y="5936832"/>
            <a:ext cx="1100138" cy="747246"/>
          </a:xfrm>
          <a:prstGeom prst="rightArrow">
            <a:avLst>
              <a:gd name="adj1" fmla="val 58027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Zurück</a:t>
            </a:r>
          </a:p>
        </p:txBody>
      </p:sp>
      <p:sp>
        <p:nvSpPr>
          <p:cNvPr id="4" name="frage">
            <a:extLst>
              <a:ext uri="{FF2B5EF4-FFF2-40B4-BE49-F238E27FC236}">
                <a16:creationId xmlns:a16="http://schemas.microsoft.com/office/drawing/2014/main" id="{4D4B4ECD-A62D-4050-8004-E87F1E16AA41}"/>
              </a:ext>
            </a:extLst>
          </p:cNvPr>
          <p:cNvSpPr txBox="1"/>
          <p:nvPr/>
        </p:nvSpPr>
        <p:spPr>
          <a:xfrm>
            <a:off x="990600" y="1850886"/>
            <a:ext cx="10065327" cy="1107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32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Eine freie Marktwirtschaft ist gekennzeichnet durch Wettbewerb und Vertragsfreiheit.</a:t>
            </a:r>
          </a:p>
        </p:txBody>
      </p:sp>
      <p:sp>
        <p:nvSpPr>
          <p:cNvPr id="2" name="Kategorie">
            <a:extLst>
              <a:ext uri="{FF2B5EF4-FFF2-40B4-BE49-F238E27FC236}">
                <a16:creationId xmlns:a16="http://schemas.microsoft.com/office/drawing/2014/main" id="{9B2E1358-48D4-4168-B2CB-D356C9BC1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0" dirty="0">
                <a:effectLst/>
              </a:rPr>
              <a:t>Merkmale </a:t>
            </a:r>
            <a:r>
              <a:rPr lang="de-DE" sz="2000" dirty="0"/>
              <a:t>1</a:t>
            </a:r>
            <a:r>
              <a:rPr lang="de-DE" sz="2000" dirty="0">
                <a:effectLst/>
              </a:rPr>
              <a:t>0</a:t>
            </a:r>
            <a:b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DE" sz="2000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05BFEE6-8F60-AB8D-6D6D-F1040BE51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Stuttgart 2024 | www.klett.de | Alle Rechte vorbehalten. Von dieser Präsentation ist die Vervielfältigung für den eigenen Unterrichtsgebrauch gestattet.</a:t>
            </a:r>
          </a:p>
        </p:txBody>
      </p:sp>
    </p:spTree>
    <p:extLst>
      <p:ext uri="{BB962C8B-B14F-4D97-AF65-F5344CB8AC3E}">
        <p14:creationId xmlns:p14="http://schemas.microsoft.com/office/powerpoint/2010/main" val="3343164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animClr clrSpc="rgb" dir="cw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oben links">
            <a:extLst>
              <a:ext uri="{FF2B5EF4-FFF2-40B4-BE49-F238E27FC236}">
                <a16:creationId xmlns:a16="http://schemas.microsoft.com/office/drawing/2014/main" id="{ACDF5E27-61EF-4933-B661-4D98A591190A}"/>
              </a:ext>
            </a:extLst>
          </p:cNvPr>
          <p:cNvSpPr/>
          <p:nvPr/>
        </p:nvSpPr>
        <p:spPr>
          <a:xfrm>
            <a:off x="3488439" y="3384983"/>
            <a:ext cx="5215123" cy="14669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antwort">
            <a:extLst>
              <a:ext uri="{FF2B5EF4-FFF2-40B4-BE49-F238E27FC236}">
                <a16:creationId xmlns:a16="http://schemas.microsoft.com/office/drawing/2014/main" id="{6359F0E3-9E0E-4CA6-AF1C-CD1CAD7D48BA}"/>
              </a:ext>
            </a:extLst>
          </p:cNvPr>
          <p:cNvSpPr txBox="1"/>
          <p:nvPr/>
        </p:nvSpPr>
        <p:spPr>
          <a:xfrm>
            <a:off x="4219912" y="3840504"/>
            <a:ext cx="368617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/>
              <a:t>Antwort</a:t>
            </a:r>
          </a:p>
        </p:txBody>
      </p:sp>
      <p:sp>
        <p:nvSpPr>
          <p:cNvPr id="7" name="richtig">
            <a:extLst>
              <a:ext uri="{FF2B5EF4-FFF2-40B4-BE49-F238E27FC236}">
                <a16:creationId xmlns:a16="http://schemas.microsoft.com/office/drawing/2014/main" id="{7A35E759-DD45-4B2A-871D-C3C00032B6B4}"/>
              </a:ext>
            </a:extLst>
          </p:cNvPr>
          <p:cNvSpPr txBox="1"/>
          <p:nvPr/>
        </p:nvSpPr>
        <p:spPr>
          <a:xfrm>
            <a:off x="3602182" y="3131493"/>
            <a:ext cx="5215122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de-DE" sz="24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de-DE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Falsch </a:t>
            </a:r>
            <a:r>
              <a:rPr lang="de-DE" sz="2400" dirty="0">
                <a:ea typeface="Calibri" panose="020F0502020204030204" pitchFamily="34" charset="0"/>
                <a:cs typeface="Times New Roman" panose="02020603050405020304" pitchFamily="18" charset="0"/>
              </a:rPr>
              <a:t>(Der Staat greift nur ein, wenn die öffentliche Sicherheit oder das Privateigentum gefährdet sind.)</a:t>
            </a:r>
            <a:endParaRPr lang="de-DE" sz="2400" dirty="0"/>
          </a:p>
        </p:txBody>
      </p:sp>
      <p:sp>
        <p:nvSpPr>
          <p:cNvPr id="25" name="Zurückpfeil">
            <a:hlinkClick r:id="rId2" action="ppaction://hlinksldjump"/>
            <a:extLst>
              <a:ext uri="{FF2B5EF4-FFF2-40B4-BE49-F238E27FC236}">
                <a16:creationId xmlns:a16="http://schemas.microsoft.com/office/drawing/2014/main" id="{6EFCD75D-F9E3-4CC4-80A9-4274733A55A7}"/>
              </a:ext>
            </a:extLst>
          </p:cNvPr>
          <p:cNvSpPr/>
          <p:nvPr/>
        </p:nvSpPr>
        <p:spPr>
          <a:xfrm>
            <a:off x="10969985" y="5936832"/>
            <a:ext cx="1100138" cy="747246"/>
          </a:xfrm>
          <a:prstGeom prst="rightArrow">
            <a:avLst>
              <a:gd name="adj1" fmla="val 58027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Zurück</a:t>
            </a:r>
          </a:p>
        </p:txBody>
      </p:sp>
      <p:sp>
        <p:nvSpPr>
          <p:cNvPr id="4" name="frage">
            <a:extLst>
              <a:ext uri="{FF2B5EF4-FFF2-40B4-BE49-F238E27FC236}">
                <a16:creationId xmlns:a16="http://schemas.microsoft.com/office/drawing/2014/main" id="{4D4B4ECD-A62D-4050-8004-E87F1E16AA41}"/>
              </a:ext>
            </a:extLst>
          </p:cNvPr>
          <p:cNvSpPr txBox="1"/>
          <p:nvPr/>
        </p:nvSpPr>
        <p:spPr>
          <a:xfrm>
            <a:off x="990600" y="1850886"/>
            <a:ext cx="10065327" cy="1107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3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In einer idealtypischen freien Marktwirtschaft greift der Staat ein, wenn die Preise zu sehr steigen.</a:t>
            </a:r>
            <a:endParaRPr lang="de-DE" sz="3200" dirty="0">
              <a:effectLst/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Kategorie">
            <a:extLst>
              <a:ext uri="{FF2B5EF4-FFF2-40B4-BE49-F238E27FC236}">
                <a16:creationId xmlns:a16="http://schemas.microsoft.com/office/drawing/2014/main" id="{9B2E1358-48D4-4168-B2CB-D356C9BC1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0" dirty="0">
                <a:effectLst/>
              </a:rPr>
              <a:t>Merkmale </a:t>
            </a:r>
            <a:r>
              <a:rPr lang="de-DE" sz="2000" dirty="0">
                <a:effectLst/>
              </a:rPr>
              <a:t>40</a:t>
            </a:r>
            <a:b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DE" sz="2000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05BFEE6-8F60-AB8D-6D6D-F1040BE51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Stuttgart 2024 | www.klett.de | Alle Rechte vorbehalten. Von dieser Präsentation ist die Vervielfältigung für den eigenen Unterrichtsgebrauch gestattet.</a:t>
            </a:r>
          </a:p>
        </p:txBody>
      </p:sp>
    </p:spTree>
    <p:extLst>
      <p:ext uri="{BB962C8B-B14F-4D97-AF65-F5344CB8AC3E}">
        <p14:creationId xmlns:p14="http://schemas.microsoft.com/office/powerpoint/2010/main" val="3438629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animClr clrSpc="rgb" dir="cw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oben links">
            <a:extLst>
              <a:ext uri="{FF2B5EF4-FFF2-40B4-BE49-F238E27FC236}">
                <a16:creationId xmlns:a16="http://schemas.microsoft.com/office/drawing/2014/main" id="{ACDF5E27-61EF-4933-B661-4D98A591190A}"/>
              </a:ext>
            </a:extLst>
          </p:cNvPr>
          <p:cNvSpPr/>
          <p:nvPr/>
        </p:nvSpPr>
        <p:spPr>
          <a:xfrm>
            <a:off x="3488439" y="3384983"/>
            <a:ext cx="5215123" cy="14669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antwort">
            <a:extLst>
              <a:ext uri="{FF2B5EF4-FFF2-40B4-BE49-F238E27FC236}">
                <a16:creationId xmlns:a16="http://schemas.microsoft.com/office/drawing/2014/main" id="{6359F0E3-9E0E-4CA6-AF1C-CD1CAD7D48BA}"/>
              </a:ext>
            </a:extLst>
          </p:cNvPr>
          <p:cNvSpPr txBox="1"/>
          <p:nvPr/>
        </p:nvSpPr>
        <p:spPr>
          <a:xfrm>
            <a:off x="4219912" y="3840504"/>
            <a:ext cx="368617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/>
              <a:t>Antwort</a:t>
            </a:r>
          </a:p>
        </p:txBody>
      </p:sp>
      <p:sp>
        <p:nvSpPr>
          <p:cNvPr id="25" name="Zurückpfeil">
            <a:hlinkClick r:id="rId2" action="ppaction://hlinksldjump"/>
            <a:extLst>
              <a:ext uri="{FF2B5EF4-FFF2-40B4-BE49-F238E27FC236}">
                <a16:creationId xmlns:a16="http://schemas.microsoft.com/office/drawing/2014/main" id="{6EFCD75D-F9E3-4CC4-80A9-4274733A55A7}"/>
              </a:ext>
            </a:extLst>
          </p:cNvPr>
          <p:cNvSpPr/>
          <p:nvPr/>
        </p:nvSpPr>
        <p:spPr>
          <a:xfrm>
            <a:off x="10969985" y="5936832"/>
            <a:ext cx="1100138" cy="747246"/>
          </a:xfrm>
          <a:prstGeom prst="rightArrow">
            <a:avLst>
              <a:gd name="adj1" fmla="val 58027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Zurück</a:t>
            </a:r>
          </a:p>
        </p:txBody>
      </p:sp>
      <p:sp>
        <p:nvSpPr>
          <p:cNvPr id="4" name="frage">
            <a:extLst>
              <a:ext uri="{FF2B5EF4-FFF2-40B4-BE49-F238E27FC236}">
                <a16:creationId xmlns:a16="http://schemas.microsoft.com/office/drawing/2014/main" id="{4D4B4ECD-A62D-4050-8004-E87F1E16AA41}"/>
              </a:ext>
            </a:extLst>
          </p:cNvPr>
          <p:cNvSpPr txBox="1"/>
          <p:nvPr/>
        </p:nvSpPr>
        <p:spPr>
          <a:xfrm>
            <a:off x="990600" y="1850886"/>
            <a:ext cx="10065327" cy="1107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3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In der Sozialen Marktwirtschaft lenkt der Staat die Unternehmen</a:t>
            </a:r>
            <a:r>
              <a:rPr lang="de-DE" sz="32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" name="Kategorie">
            <a:extLst>
              <a:ext uri="{FF2B5EF4-FFF2-40B4-BE49-F238E27FC236}">
                <a16:creationId xmlns:a16="http://schemas.microsoft.com/office/drawing/2014/main" id="{9B2E1358-48D4-4168-B2CB-D356C9BC1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0" dirty="0"/>
              <a:t>Merkmale </a:t>
            </a:r>
            <a:r>
              <a:rPr lang="de-DE" sz="2000" dirty="0">
                <a:effectLst/>
              </a:rPr>
              <a:t>20</a:t>
            </a:r>
            <a:b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DE" sz="2000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05BFEE6-8F60-AB8D-6D6D-F1040BE51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Stuttgart 2024 | www.klett.de | Alle Rechte vorbehalten. Von dieser Präsentation ist die Vervielfältigung für den eigenen Unterrichtsgebrauch gestattet.</a:t>
            </a:r>
          </a:p>
        </p:txBody>
      </p:sp>
      <p:sp>
        <p:nvSpPr>
          <p:cNvPr id="8" name="richtig">
            <a:extLst>
              <a:ext uri="{FF2B5EF4-FFF2-40B4-BE49-F238E27FC236}">
                <a16:creationId xmlns:a16="http://schemas.microsoft.com/office/drawing/2014/main" id="{AE6F1B69-DBC3-A654-45E0-30FB60675D35}"/>
              </a:ext>
            </a:extLst>
          </p:cNvPr>
          <p:cNvSpPr txBox="1"/>
          <p:nvPr/>
        </p:nvSpPr>
        <p:spPr>
          <a:xfrm>
            <a:off x="3932571" y="3518305"/>
            <a:ext cx="4326858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Falsch</a:t>
            </a:r>
            <a:r>
              <a:rPr lang="de-DE" sz="2400" dirty="0">
                <a:ea typeface="Calibri" panose="020F0502020204030204" pitchFamily="34" charset="0"/>
                <a:cs typeface="Times New Roman" panose="02020603050405020304" pitchFamily="18" charset="0"/>
              </a:rPr>
              <a:t> (Unternehmen sind in der Sozialen Marktwirtschaft in der Regel in Privatbesitz.)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111141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animClr clrSpc="rgb" dir="cw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8" grpId="0"/>
    </p:bldLst>
  </p:timing>
</p:sld>
</file>

<file path=ppt/theme/theme1.xml><?xml version="1.0" encoding="utf-8"?>
<a:theme xmlns:a="http://schemas.openxmlformats.org/drawingml/2006/main" name="DesignKLETT">
  <a:themeElements>
    <a:clrScheme name="Klett Dachmarke">
      <a:dk1>
        <a:srgbClr val="000000"/>
      </a:dk1>
      <a:lt1>
        <a:srgbClr val="FFFFFF"/>
      </a:lt1>
      <a:dk2>
        <a:srgbClr val="FF6600"/>
      </a:dk2>
      <a:lt2>
        <a:srgbClr val="939598"/>
      </a:lt2>
      <a:accent1>
        <a:srgbClr val="FF9900"/>
      </a:accent1>
      <a:accent2>
        <a:srgbClr val="FFCC00"/>
      </a:accent2>
      <a:accent3>
        <a:srgbClr val="FF0000"/>
      </a:accent3>
      <a:accent4>
        <a:srgbClr val="003366"/>
      </a:accent4>
      <a:accent5>
        <a:srgbClr val="51AEE2"/>
      </a:accent5>
      <a:accent6>
        <a:srgbClr val="7030A0"/>
      </a:accent6>
      <a:hlink>
        <a:srgbClr val="7B7B7B"/>
      </a:hlink>
      <a:folHlink>
        <a:srgbClr val="A5A5A5"/>
      </a:folHlink>
    </a:clrScheme>
    <a:fontScheme name="KLETT FONT 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/>
        </a:solidFill>
        <a:ln>
          <a:solidFill>
            <a:schemeClr val="accent3"/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accent3"/>
          </a:solidFill>
          <a:headEnd w="sm" len="sm"/>
          <a:tailEnd type="oval" w="lg" len="lg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defRPr sz="1400" dirty="0">
            <a:solidFill>
              <a:schemeClr val="bg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Master Orange Dachmarke_02032020.potx" id="{D1F23DC7-89DE-4DAD-8D7F-682D498B58CB}" vid="{E7345F45-56C3-49D6-B5AD-F50AE2265C55}"/>
    </a:ext>
  </a:extLst>
</a:theme>
</file>

<file path=ppt/theme/theme2.xml><?xml version="1.0" encoding="utf-8"?>
<a:theme xmlns:a="http://schemas.openxmlformats.org/drawingml/2006/main" name="Office">
  <a:themeElements>
    <a:clrScheme name="Klett Adelante Colours">
      <a:dk1>
        <a:srgbClr val="000000"/>
      </a:dk1>
      <a:lt1>
        <a:srgbClr val="FFFFFF"/>
      </a:lt1>
      <a:dk2>
        <a:srgbClr val="FF6600"/>
      </a:dk2>
      <a:lt2>
        <a:srgbClr val="939598"/>
      </a:lt2>
      <a:accent1>
        <a:srgbClr val="FF9900"/>
      </a:accent1>
      <a:accent2>
        <a:srgbClr val="FFCC00"/>
      </a:accent2>
      <a:accent3>
        <a:srgbClr val="FF0000"/>
      </a:accent3>
      <a:accent4>
        <a:srgbClr val="003366"/>
      </a:accent4>
      <a:accent5>
        <a:srgbClr val="43C0E8"/>
      </a:accent5>
      <a:accent6>
        <a:srgbClr val="C0087F"/>
      </a:accent6>
      <a:hlink>
        <a:srgbClr val="7B7B7B"/>
      </a:hlink>
      <a:folHlink>
        <a:srgbClr val="A5A5A5"/>
      </a:folHlink>
    </a:clrScheme>
    <a:fontScheme name="KLETT FONT 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Adelante Klett">
      <a:dk1>
        <a:srgbClr val="000000"/>
      </a:dk1>
      <a:lt1>
        <a:srgbClr val="FFFFFF"/>
      </a:lt1>
      <a:dk2>
        <a:srgbClr val="FF6600"/>
      </a:dk2>
      <a:lt2>
        <a:srgbClr val="939598"/>
      </a:lt2>
      <a:accent1>
        <a:srgbClr val="FF9900"/>
      </a:accent1>
      <a:accent2>
        <a:srgbClr val="FFCC00"/>
      </a:accent2>
      <a:accent3>
        <a:srgbClr val="FF0000"/>
      </a:accent3>
      <a:accent4>
        <a:srgbClr val="003366"/>
      </a:accent4>
      <a:accent5>
        <a:srgbClr val="43C0E8"/>
      </a:accent5>
      <a:accent6>
        <a:srgbClr val="C0087F"/>
      </a:accent6>
      <a:hlink>
        <a:srgbClr val="7B7B7B"/>
      </a:hlink>
      <a:folHlink>
        <a:srgbClr val="A5A5A5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Master Orange Dachmarke_02032020</Template>
  <TotalTime>0</TotalTime>
  <Words>1112</Words>
  <Application>Microsoft Office PowerPoint</Application>
  <PresentationFormat>Breitbild</PresentationFormat>
  <Paragraphs>150</Paragraphs>
  <Slides>21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25" baseType="lpstr">
      <vt:lpstr>Calibri</vt:lpstr>
      <vt:lpstr>Wingdings</vt:lpstr>
      <vt:lpstr>Arial</vt:lpstr>
      <vt:lpstr>DesignKLETT</vt:lpstr>
      <vt:lpstr>PowerPoint-Präsentation</vt:lpstr>
      <vt:lpstr>Grundlagen 10</vt:lpstr>
      <vt:lpstr>Grundlagen 30</vt:lpstr>
      <vt:lpstr>Grundlagen 20</vt:lpstr>
      <vt:lpstr>Grundlagen 40</vt:lpstr>
      <vt:lpstr>Merkmale 30 </vt:lpstr>
      <vt:lpstr>Merkmale 10 </vt:lpstr>
      <vt:lpstr>Merkmale 40 </vt:lpstr>
      <vt:lpstr>Merkmale 20 </vt:lpstr>
      <vt:lpstr>Ziele 40 </vt:lpstr>
      <vt:lpstr>Ziele 30 </vt:lpstr>
      <vt:lpstr>Ziele 10 </vt:lpstr>
      <vt:lpstr>Ziele 20 </vt:lpstr>
      <vt:lpstr>Instrumente 20 </vt:lpstr>
      <vt:lpstr>Instrumente 10 </vt:lpstr>
      <vt:lpstr>Instrumente 40 </vt:lpstr>
      <vt:lpstr>Instrumente 30 </vt:lpstr>
      <vt:lpstr>Preise 10</vt:lpstr>
      <vt:lpstr>Preise 40 </vt:lpstr>
      <vt:lpstr>Preise 20 </vt:lpstr>
      <vt:lpstr>Preise 30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Gabel, Katharina</dc:creator>
  <cp:lastModifiedBy>Verena Schampaul</cp:lastModifiedBy>
  <cp:revision>28</cp:revision>
  <dcterms:created xsi:type="dcterms:W3CDTF">2022-07-14T13:49:23Z</dcterms:created>
  <dcterms:modified xsi:type="dcterms:W3CDTF">2023-11-20T08:44:24Z</dcterms:modified>
  <cp:contentStatus/>
</cp:coreProperties>
</file>